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7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B1F0-296C-40DC-BFED-C86BA26C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6825D-0839-4414-B97B-FA3AAB21D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CD58-2EDB-427E-97C4-F8BC360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9F52-18B9-47F3-A2EB-1D3E575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7534-385B-44BA-ADB6-29C835696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D8B7-DFD7-4E23-94E2-B5360C9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E2E6E-0CB9-4C2D-BBCD-89587D9F3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BED85-68E3-4DA6-8081-41E32C00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BE0C-3416-4248-8ABD-C1DEB3DD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FB07-CD84-4DC9-92AE-597ED11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BC5EA-C59B-4FBB-BA75-A5A1F36A5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1991C-36B2-49FD-A059-1853EA860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2055-820D-461D-BDAB-E675BBB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F350C-572C-4A25-9A7B-D2448629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EA75C-AC7A-4DDA-A340-24B0FB6E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1D7-7B3A-40AC-9F34-4E8EDBA8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2C2A-1A82-4B89-B7BF-1709E9715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A2D6-95F2-43E6-9359-F9B7052C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37EB-C730-4046-9975-63821764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4399-9647-4576-B715-30435166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BABA-1C69-428A-A4F7-867F5B24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F3C65-0D32-4E35-9659-5335625B8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92D85-0F3E-48DF-BDAC-0A1BFE3C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AEBCE-B4FA-4C76-8E5A-A9A7564D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AFDD-E6AE-4095-915A-E476D3D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3022-36A8-45EC-96BB-7480EE81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D6DBB-1CE3-4E67-B0EF-092892333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FF5-6BB9-4507-9E3F-05B605FE7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ACE5-C641-4834-B935-859296A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0C8DF-05FD-4BC1-BDEC-B04BF07B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2692-7D1D-4EEE-B59E-F9A4A736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2A04-E193-4541-99F9-D8C0C44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B6465-ADF1-41B1-B12F-049CFF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5BEF8-0345-482F-99A1-FB26B4F2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A227-ECF6-4D3E-830D-ABB578337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A692D-8DF1-488D-AB88-222916B05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B32A3-5A01-4E47-ACA0-D83963A1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E0516-7778-46C2-8630-EE7BB2F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CBC31-0FDA-44DC-B1A1-5A86D0F6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9080-702E-40B8-ADFF-E7AAA3DA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52E67-66B9-4117-973B-234C18E1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4A53-0682-4B76-8205-ED49FAB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DDC9-A53F-430A-A29A-531DA937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33A75-5506-4E2D-A9DB-940DF32E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DD41-250A-4044-9699-FD596CDF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D1713-CF94-4318-8C2A-96C6131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8EC2-D971-4F94-926C-1707A8C5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E4883-3473-497D-B435-6D87449F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81B2B-7121-41AC-81A6-E7852C25A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6F1BD-E0F9-4BF2-AB00-F4A0B940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2CEE-BC06-4DC3-9C8C-B889BE06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9056-115D-4184-86C6-3F33B221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D6C3-3C4C-43E0-B1E2-B95179A7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E7E30-D3BC-4241-BCF2-B7A6C6D3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B84BC-9BAF-4F0E-B235-B0DBFD845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30EF-74BF-4159-A5C3-6A6340AE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E8660-62A6-4516-8582-0CC2C539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6BEA-D4A7-468A-9E5C-AF8EFC10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7273-333A-4BBA-BBA6-2DC895D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C0B2-305C-4039-ADE0-98B707E5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9C67-2889-4BFD-8F76-89FD60BC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7142-230B-42BD-AFA5-0D7CE322D40F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18EB-8146-48E4-9B59-7981E1C41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72FAE-4C56-4AD5-A0DF-8471DDD20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ACEAD-3C18-408D-9855-381EC9753905}"/>
              </a:ext>
            </a:extLst>
          </p:cNvPr>
          <p:cNvSpPr txBox="1"/>
          <p:nvPr/>
        </p:nvSpPr>
        <p:spPr>
          <a:xfrm>
            <a:off x="3648456" y="859536"/>
            <a:ext cx="4370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5</a:t>
            </a:r>
            <a:r>
              <a:rPr lang="sr-Latn-RS" sz="8800" dirty="0"/>
              <a:t>. VEŽBA</a:t>
            </a:r>
            <a:endParaRPr lang="en-US" sz="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DCF35-5795-4393-BE89-1C5751B841AA}"/>
              </a:ext>
            </a:extLst>
          </p:cNvPr>
          <p:cNvSpPr txBox="1"/>
          <p:nvPr/>
        </p:nvSpPr>
        <p:spPr>
          <a:xfrm>
            <a:off x="822960" y="3072384"/>
            <a:ext cx="10415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HIGIJENSKA OCENA HRANIVA</a:t>
            </a:r>
            <a:r>
              <a:rPr lang="sr-Latn-RS" sz="6600" dirty="0"/>
              <a:t>: </a:t>
            </a:r>
            <a:r>
              <a:rPr lang="en-US" sz="6600" dirty="0"/>
              <a:t>SENO, SILA</a:t>
            </a:r>
            <a:r>
              <a:rPr lang="sr-Latn-RS" sz="6600" dirty="0"/>
              <a:t>ŽA I SENAŽA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388966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753EF1-ACDF-4395-A2B8-EE3D9480A62F}"/>
              </a:ext>
            </a:extLst>
          </p:cNvPr>
          <p:cNvSpPr/>
          <p:nvPr/>
        </p:nvSpPr>
        <p:spPr>
          <a:xfrm>
            <a:off x="2621354" y="208526"/>
            <a:ext cx="787799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pt-BR" sz="2800" dirty="0"/>
              <a:t>Poentiranje sena na osnovu relativne vrednosti (RFV)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D65800-677A-41AC-85FF-D02220AECEEF}"/>
              </a:ext>
            </a:extLst>
          </p:cNvPr>
          <p:cNvSpPr/>
          <p:nvPr/>
        </p:nvSpPr>
        <p:spPr>
          <a:xfrm>
            <a:off x="548640" y="977497"/>
            <a:ext cx="11173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/>
              <a:t>Relativna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hrane</a:t>
            </a:r>
            <a:r>
              <a:rPr lang="en-US" sz="2000" dirty="0"/>
              <a:t> (Relative Feed Value) </a:t>
            </a:r>
            <a:r>
              <a:rPr lang="en-US" sz="2000" dirty="0" err="1"/>
              <a:t>predstavlja</a:t>
            </a:r>
            <a:r>
              <a:rPr lang="en-US" sz="2000" dirty="0"/>
              <a:t> </a:t>
            </a:r>
            <a:r>
              <a:rPr lang="en-US" sz="2000" dirty="0" err="1"/>
              <a:t>vrlo</a:t>
            </a:r>
            <a:r>
              <a:rPr lang="en-US" sz="2000" dirty="0"/>
              <a:t> </a:t>
            </a:r>
            <a:r>
              <a:rPr lang="en-US" sz="2000" dirty="0" err="1"/>
              <a:t>pouzdan</a:t>
            </a:r>
            <a:r>
              <a:rPr lang="en-US" sz="2000" dirty="0"/>
              <a:t> </a:t>
            </a:r>
            <a:r>
              <a:rPr lang="en-US" sz="2000" dirty="0" err="1"/>
              <a:t>metod</a:t>
            </a:r>
            <a:r>
              <a:rPr lang="en-US" sz="2000" dirty="0"/>
              <a:t> za </a:t>
            </a:r>
            <a:r>
              <a:rPr lang="en-US" sz="2000" dirty="0" err="1"/>
              <a:t>procenu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različitih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se </a:t>
            </a:r>
            <a:r>
              <a:rPr lang="en-US" sz="2000" dirty="0" err="1"/>
              <a:t>koriste</a:t>
            </a:r>
            <a:r>
              <a:rPr lang="en-US" sz="2000" dirty="0"/>
              <a:t> u </a:t>
            </a:r>
            <a:r>
              <a:rPr lang="en-US" sz="2000" dirty="0" err="1"/>
              <a:t>ishrani</a:t>
            </a:r>
            <a:r>
              <a:rPr lang="en-US" sz="2000" dirty="0"/>
              <a:t> </a:t>
            </a:r>
            <a:r>
              <a:rPr lang="en-US" sz="2000" dirty="0" err="1"/>
              <a:t>životinja</a:t>
            </a:r>
            <a:r>
              <a:rPr lang="en-US" sz="2000" dirty="0"/>
              <a:t>, a </a:t>
            </a:r>
            <a:r>
              <a:rPr lang="en-US" sz="2000" dirty="0" err="1"/>
              <a:t>svoju</a:t>
            </a:r>
            <a:r>
              <a:rPr lang="en-US" sz="2000" dirty="0"/>
              <a:t> </a:t>
            </a:r>
            <a:r>
              <a:rPr lang="en-US" sz="2000" dirty="0" err="1"/>
              <a:t>najširu</a:t>
            </a:r>
            <a:r>
              <a:rPr lang="en-US" sz="2000" dirty="0"/>
              <a:t> </a:t>
            </a:r>
            <a:r>
              <a:rPr lang="en-US" sz="2000" dirty="0" err="1"/>
              <a:t>primenu</a:t>
            </a:r>
            <a:r>
              <a:rPr lang="en-US" sz="2000" dirty="0"/>
              <a:t> </a:t>
            </a:r>
            <a:r>
              <a:rPr lang="en-US" sz="2000" dirty="0" err="1"/>
              <a:t>našao</a:t>
            </a:r>
            <a:r>
              <a:rPr lang="en-US" sz="2000" dirty="0"/>
              <a:t> je u </a:t>
            </a:r>
            <a:r>
              <a:rPr lang="en-US" sz="2000" dirty="0" err="1"/>
              <a:t>oceni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. </a:t>
            </a:r>
            <a:r>
              <a:rPr lang="en-US" sz="2000" dirty="0" err="1"/>
              <a:t>Vrednost</a:t>
            </a:r>
            <a:r>
              <a:rPr lang="en-US" sz="2000" dirty="0"/>
              <a:t> RFV </a:t>
            </a:r>
            <a:r>
              <a:rPr lang="en-US" sz="2000" dirty="0" err="1"/>
              <a:t>predstavlja</a:t>
            </a:r>
            <a:r>
              <a:rPr lang="en-US" sz="2000" dirty="0"/>
              <a:t> </a:t>
            </a:r>
            <a:r>
              <a:rPr lang="en-US" sz="2000" dirty="0" err="1"/>
              <a:t>indeks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nema</a:t>
            </a:r>
            <a:r>
              <a:rPr lang="en-US" sz="2000" dirty="0"/>
              <a:t> </a:t>
            </a:r>
            <a:r>
              <a:rPr lang="en-US" sz="2000" dirty="0" err="1"/>
              <a:t>jedinice</a:t>
            </a:r>
            <a:r>
              <a:rPr lang="en-US" sz="2000" dirty="0"/>
              <a:t> </a:t>
            </a:r>
            <a:r>
              <a:rPr lang="en-US" sz="2000" dirty="0" err="1"/>
              <a:t>izražavanja</a:t>
            </a:r>
            <a:r>
              <a:rPr lang="en-US" sz="2000" dirty="0"/>
              <a:t> (</a:t>
            </a:r>
            <a:r>
              <a:rPr lang="en-US" sz="2000" dirty="0" err="1"/>
              <a:t>navodi</a:t>
            </a:r>
            <a:r>
              <a:rPr lang="en-US" sz="2000" dirty="0"/>
              <a:t> se </a:t>
            </a:r>
            <a:r>
              <a:rPr lang="en-US" sz="2000" dirty="0" err="1"/>
              <a:t>samo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ceo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). Kao standard u </a:t>
            </a:r>
            <a:r>
              <a:rPr lang="en-US" sz="2000" dirty="0" err="1"/>
              <a:t>navedenoj</a:t>
            </a:r>
            <a:r>
              <a:rPr lang="en-US" sz="2000" dirty="0"/>
              <a:t> </a:t>
            </a:r>
            <a:r>
              <a:rPr lang="en-US" sz="2000" dirty="0" err="1"/>
              <a:t>metodi</a:t>
            </a:r>
            <a:r>
              <a:rPr lang="en-US" sz="2000" dirty="0"/>
              <a:t> </a:t>
            </a:r>
            <a:r>
              <a:rPr lang="en-US" sz="2000" dirty="0" err="1"/>
              <a:t>koristi</a:t>
            </a:r>
            <a:r>
              <a:rPr lang="en-US" sz="2000" dirty="0"/>
              <a:t> se </a:t>
            </a:r>
            <a:r>
              <a:rPr lang="en-US" sz="2000" dirty="0" err="1"/>
              <a:t>seno</a:t>
            </a:r>
            <a:r>
              <a:rPr lang="en-US" sz="2000" dirty="0"/>
              <a:t> </a:t>
            </a:r>
            <a:r>
              <a:rPr lang="en-US" sz="2000" dirty="0" err="1"/>
              <a:t>lucerke</a:t>
            </a:r>
            <a:r>
              <a:rPr lang="en-US" sz="2000" dirty="0"/>
              <a:t> u </a:t>
            </a:r>
            <a:r>
              <a:rPr lang="en-US" sz="2000" dirty="0" err="1"/>
              <a:t>punom</a:t>
            </a:r>
            <a:r>
              <a:rPr lang="en-US" sz="2000" dirty="0"/>
              <a:t> </a:t>
            </a:r>
            <a:r>
              <a:rPr lang="en-US" sz="2000" dirty="0" err="1"/>
              <a:t>cvetanju</a:t>
            </a:r>
            <a:r>
              <a:rPr lang="en-US" sz="2000" dirty="0"/>
              <a:t>, </a:t>
            </a:r>
            <a:r>
              <a:rPr lang="en-US" sz="2000" dirty="0" err="1"/>
              <a:t>čija</a:t>
            </a:r>
            <a:r>
              <a:rPr lang="en-US" sz="2000" dirty="0"/>
              <a:t> RFV </a:t>
            </a:r>
            <a:r>
              <a:rPr lang="en-US" sz="2000" dirty="0" err="1"/>
              <a:t>iznosi</a:t>
            </a:r>
            <a:r>
              <a:rPr lang="en-US" sz="2000" dirty="0"/>
              <a:t> 100. </a:t>
            </a:r>
            <a:r>
              <a:rPr lang="en-US" sz="2000" dirty="0" err="1"/>
              <a:t>Sve</a:t>
            </a:r>
            <a:r>
              <a:rPr lang="en-US" sz="2000" dirty="0"/>
              <a:t> </a:t>
            </a:r>
            <a:r>
              <a:rPr lang="en-US" sz="2000" dirty="0" err="1"/>
              <a:t>druge</a:t>
            </a:r>
            <a:r>
              <a:rPr lang="en-US" sz="2000" dirty="0"/>
              <a:t>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rangiraju</a:t>
            </a:r>
            <a:r>
              <a:rPr lang="en-US" sz="2000" dirty="0"/>
              <a:t> se u </a:t>
            </a:r>
            <a:r>
              <a:rPr lang="en-US" sz="2000" dirty="0" err="1"/>
              <a:t>odnosu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dati</a:t>
            </a:r>
            <a:r>
              <a:rPr lang="en-US" sz="2000" dirty="0"/>
              <a:t> standard. </a:t>
            </a:r>
          </a:p>
          <a:p>
            <a:pPr algn="just"/>
            <a:r>
              <a:rPr lang="en-US" sz="2000" dirty="0" err="1"/>
              <a:t>Prilikom</a:t>
            </a:r>
            <a:r>
              <a:rPr lang="en-US" sz="2000" dirty="0"/>
              <a:t> </a:t>
            </a:r>
            <a:r>
              <a:rPr lang="en-US" sz="2000" dirty="0" err="1"/>
              <a:t>izračunavanja</a:t>
            </a:r>
            <a:r>
              <a:rPr lang="en-US" sz="2000" dirty="0"/>
              <a:t> </a:t>
            </a:r>
            <a:r>
              <a:rPr lang="en-US" sz="2000" dirty="0" err="1"/>
              <a:t>relativne</a:t>
            </a:r>
            <a:r>
              <a:rPr lang="en-US" sz="2000" dirty="0"/>
              <a:t> </a:t>
            </a:r>
            <a:r>
              <a:rPr lang="en-US" sz="2000" dirty="0" err="1"/>
              <a:t>vrednosti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neophodno</a:t>
            </a:r>
            <a:r>
              <a:rPr lang="en-US" sz="2000" dirty="0"/>
              <a:t> je </a:t>
            </a:r>
            <a:r>
              <a:rPr lang="en-US" sz="2000" dirty="0" err="1"/>
              <a:t>najpre</a:t>
            </a:r>
            <a:r>
              <a:rPr lang="en-US" sz="2000" dirty="0"/>
              <a:t> </a:t>
            </a:r>
            <a:r>
              <a:rPr lang="en-US" sz="2000" dirty="0" err="1"/>
              <a:t>utvrditi</a:t>
            </a:r>
            <a:r>
              <a:rPr lang="en-US" sz="2000" dirty="0"/>
              <a:t> </a:t>
            </a:r>
            <a:r>
              <a:rPr lang="en-US" sz="2000" dirty="0" err="1"/>
              <a:t>procentualni</a:t>
            </a:r>
            <a:r>
              <a:rPr lang="en-US" sz="2000" dirty="0"/>
              <a:t> </a:t>
            </a:r>
            <a:r>
              <a:rPr lang="en-US" sz="2000" dirty="0" err="1"/>
              <a:t>sadržaj</a:t>
            </a:r>
            <a:r>
              <a:rPr lang="en-US" sz="2000" dirty="0"/>
              <a:t> NDF </a:t>
            </a:r>
            <a:r>
              <a:rPr lang="en-US" sz="2000" dirty="0" err="1"/>
              <a:t>i</a:t>
            </a:r>
            <a:r>
              <a:rPr lang="en-US" sz="2000" dirty="0"/>
              <a:t> ADF </a:t>
            </a:r>
            <a:r>
              <a:rPr lang="en-US" sz="2000" dirty="0" err="1"/>
              <a:t>vlakana</a:t>
            </a:r>
            <a:r>
              <a:rPr lang="en-US" sz="2000" dirty="0"/>
              <a:t> u  </a:t>
            </a:r>
            <a:r>
              <a:rPr lang="en-US" sz="2000" dirty="0" err="1"/>
              <a:t>ispitivanom</a:t>
            </a:r>
            <a:r>
              <a:rPr lang="en-US" sz="2000" dirty="0"/>
              <a:t> </a:t>
            </a:r>
            <a:r>
              <a:rPr lang="en-US" sz="2000" dirty="0" err="1"/>
              <a:t>uzorku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, a </a:t>
            </a:r>
            <a:r>
              <a:rPr lang="en-US" sz="2000" dirty="0" err="1"/>
              <a:t>zatim</a:t>
            </a:r>
            <a:r>
              <a:rPr lang="en-US" sz="2000" dirty="0"/>
              <a:t> </a:t>
            </a:r>
            <a:r>
              <a:rPr lang="en-US" sz="2000" dirty="0" err="1"/>
              <a:t>primeniti</a:t>
            </a:r>
            <a:r>
              <a:rPr lang="en-US" sz="2000" dirty="0"/>
              <a:t> </a:t>
            </a:r>
            <a:r>
              <a:rPr lang="en-US" sz="2000" dirty="0" err="1"/>
              <a:t>sledeću</a:t>
            </a:r>
            <a:r>
              <a:rPr lang="en-US" sz="2000" dirty="0"/>
              <a:t> </a:t>
            </a:r>
            <a:r>
              <a:rPr lang="en-US" sz="2000" dirty="0" err="1"/>
              <a:t>formulu</a:t>
            </a:r>
            <a:r>
              <a:rPr lang="en-US" sz="2000" dirty="0"/>
              <a:t>:</a:t>
            </a:r>
          </a:p>
          <a:p>
            <a:pPr algn="just"/>
            <a:r>
              <a:rPr lang="en-US" sz="2000" dirty="0"/>
              <a:t>RFV = (DDM x DMI) / 1.29</a:t>
            </a:r>
          </a:p>
          <a:p>
            <a:pPr algn="just"/>
            <a:r>
              <a:rPr lang="en-US" sz="2000" dirty="0"/>
              <a:t>DDM (Digestible Dry Matter) </a:t>
            </a:r>
            <a:r>
              <a:rPr lang="en-US" sz="2000" dirty="0" err="1"/>
              <a:t>predstavlja</a:t>
            </a:r>
            <a:r>
              <a:rPr lang="en-US" sz="2000" dirty="0"/>
              <a:t> </a:t>
            </a:r>
            <a:r>
              <a:rPr lang="en-US" sz="2000" dirty="0" err="1"/>
              <a:t>svarljivu</a:t>
            </a:r>
            <a:r>
              <a:rPr lang="en-US" sz="2000" dirty="0"/>
              <a:t> </a:t>
            </a:r>
            <a:r>
              <a:rPr lang="en-US" sz="2000" dirty="0" err="1"/>
              <a:t>suvu</a:t>
            </a:r>
            <a:r>
              <a:rPr lang="en-US" sz="2000" dirty="0"/>
              <a:t> </a:t>
            </a:r>
            <a:r>
              <a:rPr lang="en-US" sz="2000" dirty="0" err="1"/>
              <a:t>materiju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izračunava</a:t>
            </a:r>
            <a:r>
              <a:rPr lang="en-US" sz="2000" dirty="0"/>
              <a:t> se </a:t>
            </a:r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formuli</a:t>
            </a:r>
            <a:r>
              <a:rPr lang="sr-Latn-RS" sz="2000" dirty="0"/>
              <a:t>:</a:t>
            </a: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78BE5-98D3-40A1-99CE-57246C42EDEF}"/>
              </a:ext>
            </a:extLst>
          </p:cNvPr>
          <p:cNvSpPr/>
          <p:nvPr/>
        </p:nvSpPr>
        <p:spPr>
          <a:xfrm>
            <a:off x="886968" y="4085570"/>
            <a:ext cx="107076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DDM = 88.9 - (0.779 x % ADF)</a:t>
            </a:r>
          </a:p>
          <a:p>
            <a:r>
              <a:rPr lang="en-US" sz="2800" dirty="0"/>
              <a:t>DMI (Dry Matter Intake) </a:t>
            </a:r>
            <a:r>
              <a:rPr lang="en-US" sz="2800" dirty="0" err="1"/>
              <a:t>predstavlja</a:t>
            </a:r>
            <a:r>
              <a:rPr lang="en-US" sz="2800" dirty="0"/>
              <a:t> </a:t>
            </a:r>
            <a:r>
              <a:rPr lang="en-US" sz="2800" dirty="0" err="1"/>
              <a:t>unos</a:t>
            </a:r>
            <a:r>
              <a:rPr lang="en-US" sz="2800" dirty="0"/>
              <a:t> </a:t>
            </a:r>
            <a:r>
              <a:rPr lang="en-US" sz="2800" dirty="0" err="1"/>
              <a:t>suve</a:t>
            </a:r>
            <a:r>
              <a:rPr lang="en-US" sz="2800" dirty="0"/>
              <a:t> </a:t>
            </a:r>
            <a:r>
              <a:rPr lang="en-US" sz="2800" dirty="0" err="1"/>
              <a:t>materije</a:t>
            </a:r>
            <a:r>
              <a:rPr lang="en-US" sz="2800" dirty="0"/>
              <a:t> </a:t>
            </a:r>
            <a:r>
              <a:rPr lang="en-US" sz="2800" dirty="0" err="1"/>
              <a:t>hrane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izračunava</a:t>
            </a:r>
            <a:r>
              <a:rPr lang="en-US" sz="2800" dirty="0"/>
              <a:t> se </a:t>
            </a:r>
            <a:r>
              <a:rPr lang="en-US" sz="2800" dirty="0" err="1"/>
              <a:t>prema</a:t>
            </a:r>
            <a:r>
              <a:rPr lang="en-US" sz="2800" dirty="0"/>
              <a:t> </a:t>
            </a:r>
            <a:r>
              <a:rPr lang="en-US" sz="2800" dirty="0" err="1"/>
              <a:t>formuli</a:t>
            </a:r>
            <a:r>
              <a:rPr lang="en-US" sz="2800" dirty="0"/>
              <a:t>:</a:t>
            </a:r>
          </a:p>
          <a:p>
            <a:r>
              <a:rPr lang="en-US" sz="2800" dirty="0"/>
              <a:t>DMI = 120 / (% NDF )</a:t>
            </a:r>
          </a:p>
          <a:p>
            <a:r>
              <a:rPr lang="en-US" sz="2800" dirty="0"/>
              <a:t>1,29 </a:t>
            </a:r>
            <a:r>
              <a:rPr lang="en-US" sz="2800" dirty="0" err="1"/>
              <a:t>predstavlja</a:t>
            </a:r>
            <a:r>
              <a:rPr lang="en-US" sz="2800" dirty="0"/>
              <a:t> </a:t>
            </a:r>
            <a:r>
              <a:rPr lang="en-US" sz="2800" dirty="0" err="1"/>
              <a:t>očekivani</a:t>
            </a:r>
            <a:r>
              <a:rPr lang="en-US" sz="2800" dirty="0"/>
              <a:t> </a:t>
            </a:r>
            <a:r>
              <a:rPr lang="en-US" sz="2800" dirty="0" err="1"/>
              <a:t>unos</a:t>
            </a:r>
            <a:r>
              <a:rPr lang="en-US" sz="2800" dirty="0"/>
              <a:t> </a:t>
            </a:r>
            <a:r>
              <a:rPr lang="en-US" sz="2800" dirty="0" err="1"/>
              <a:t>svarljive</a:t>
            </a:r>
            <a:r>
              <a:rPr lang="en-US" sz="2800" dirty="0"/>
              <a:t> </a:t>
            </a:r>
            <a:r>
              <a:rPr lang="en-US" sz="2800" dirty="0" err="1"/>
              <a:t>suve</a:t>
            </a:r>
            <a:r>
              <a:rPr lang="en-US" sz="2800" dirty="0"/>
              <a:t> </a:t>
            </a:r>
            <a:r>
              <a:rPr lang="en-US" sz="2800" dirty="0" err="1"/>
              <a:t>materije</a:t>
            </a:r>
            <a:r>
              <a:rPr lang="en-US" sz="2800" dirty="0"/>
              <a:t> </a:t>
            </a:r>
            <a:r>
              <a:rPr lang="en-US" sz="2800" dirty="0" err="1"/>
              <a:t>sena</a:t>
            </a:r>
            <a:r>
              <a:rPr lang="en-US" sz="2800" dirty="0"/>
              <a:t> </a:t>
            </a:r>
            <a:r>
              <a:rPr lang="en-US" sz="2800" dirty="0" err="1"/>
              <a:t>lucerke</a:t>
            </a:r>
            <a:r>
              <a:rPr lang="en-US" sz="2800" dirty="0"/>
              <a:t> u </a:t>
            </a:r>
            <a:r>
              <a:rPr lang="en-US" sz="2800" dirty="0" err="1"/>
              <a:t>punom</a:t>
            </a:r>
            <a:r>
              <a:rPr lang="en-US" sz="2800" dirty="0"/>
              <a:t> </a:t>
            </a:r>
            <a:r>
              <a:rPr lang="en-US" sz="2800" dirty="0" err="1"/>
              <a:t>cvetu</a:t>
            </a:r>
            <a:r>
              <a:rPr lang="en-US" sz="2800" dirty="0"/>
              <a:t>, </a:t>
            </a:r>
            <a:r>
              <a:rPr lang="en-US" sz="2800" dirty="0" err="1"/>
              <a:t>izražen</a:t>
            </a:r>
            <a:r>
              <a:rPr lang="en-US" sz="2800" dirty="0"/>
              <a:t> u % </a:t>
            </a:r>
            <a:r>
              <a:rPr lang="en-US" sz="2800" dirty="0" err="1"/>
              <a:t>telesne</a:t>
            </a:r>
            <a:r>
              <a:rPr lang="en-US" sz="2800" dirty="0"/>
              <a:t> </a:t>
            </a:r>
            <a:r>
              <a:rPr lang="en-US" sz="2800" dirty="0" err="1"/>
              <a:t>mase</a:t>
            </a:r>
            <a:r>
              <a:rPr lang="en-US" sz="2800" dirty="0"/>
              <a:t> </a:t>
            </a:r>
            <a:r>
              <a:rPr lang="en-US" sz="2800" dirty="0" err="1"/>
              <a:t>jedinke</a:t>
            </a:r>
            <a:r>
              <a:rPr lang="en-US" sz="2800" dirty="0"/>
              <a:t> </a:t>
            </a:r>
            <a:r>
              <a:rPr lang="en-US" sz="2800" dirty="0" err="1"/>
              <a:t>kojoj</a:t>
            </a:r>
            <a:r>
              <a:rPr lang="en-US" sz="2800" dirty="0"/>
              <a:t> je </a:t>
            </a:r>
            <a:r>
              <a:rPr lang="en-US" sz="2800" dirty="0" err="1"/>
              <a:t>seno</a:t>
            </a:r>
            <a:r>
              <a:rPr lang="en-US" sz="2800" dirty="0"/>
              <a:t> </a:t>
            </a:r>
            <a:r>
              <a:rPr lang="en-US" sz="2800" dirty="0" err="1"/>
              <a:t>namenjeno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7304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8E287F-84BA-4C2B-8471-E6449F239CF0}"/>
              </a:ext>
            </a:extLst>
          </p:cNvPr>
          <p:cNvSpPr/>
          <p:nvPr/>
        </p:nvSpPr>
        <p:spPr>
          <a:xfrm>
            <a:off x="435863" y="257776"/>
            <a:ext cx="11082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Seno </a:t>
            </a:r>
            <a:r>
              <a:rPr lang="en-US" sz="2000" dirty="0" err="1"/>
              <a:t>lucerke</a:t>
            </a:r>
            <a:r>
              <a:rPr lang="en-US" sz="2000" dirty="0"/>
              <a:t> u </a:t>
            </a:r>
            <a:r>
              <a:rPr lang="en-US" sz="2000" dirty="0" err="1"/>
              <a:t>punom</a:t>
            </a:r>
            <a:r>
              <a:rPr lang="en-US" sz="2000" dirty="0"/>
              <a:t> </a:t>
            </a:r>
            <a:r>
              <a:rPr lang="en-US" sz="2000" dirty="0" err="1"/>
              <a:t>cvetanju</a:t>
            </a:r>
            <a:r>
              <a:rPr lang="en-US" sz="2000" dirty="0"/>
              <a:t> u </a:t>
            </a:r>
            <a:r>
              <a:rPr lang="en-US" sz="2000" dirty="0" err="1"/>
              <a:t>svom</a:t>
            </a:r>
            <a:r>
              <a:rPr lang="en-US" sz="2000" dirty="0"/>
              <a:t> </a:t>
            </a:r>
            <a:r>
              <a:rPr lang="en-US" sz="2000" dirty="0" err="1"/>
              <a:t>sastavu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41 % ADF </a:t>
            </a:r>
            <a:r>
              <a:rPr lang="en-US" sz="2000" dirty="0" err="1"/>
              <a:t>i</a:t>
            </a:r>
            <a:r>
              <a:rPr lang="en-US" sz="2000" dirty="0"/>
              <a:t> 53 % NDF. </a:t>
            </a:r>
            <a:r>
              <a:rPr lang="en-US" sz="2000" dirty="0" err="1"/>
              <a:t>Nakon</a:t>
            </a:r>
            <a:r>
              <a:rPr lang="en-US" sz="2000" dirty="0"/>
              <a:t> </a:t>
            </a:r>
            <a:r>
              <a:rPr lang="en-US" sz="2000" dirty="0" err="1"/>
              <a:t>uključivanja</a:t>
            </a:r>
            <a:r>
              <a:rPr lang="en-US" sz="2000" dirty="0"/>
              <a:t> </a:t>
            </a:r>
            <a:r>
              <a:rPr lang="en-US" sz="2000" dirty="0" err="1"/>
              <a:t>datih</a:t>
            </a:r>
            <a:r>
              <a:rPr lang="en-US" sz="2000" dirty="0"/>
              <a:t> </a:t>
            </a:r>
            <a:r>
              <a:rPr lang="en-US" sz="2000" dirty="0" err="1"/>
              <a:t>vrednosti</a:t>
            </a:r>
            <a:r>
              <a:rPr lang="en-US" sz="2000" dirty="0"/>
              <a:t> u </a:t>
            </a:r>
            <a:r>
              <a:rPr lang="en-US" sz="2000" dirty="0" err="1"/>
              <a:t>prethodne</a:t>
            </a:r>
            <a:r>
              <a:rPr lang="en-US" sz="2000" dirty="0"/>
              <a:t> </a:t>
            </a:r>
            <a:r>
              <a:rPr lang="en-US" sz="2000" dirty="0" err="1"/>
              <a:t>formule</a:t>
            </a:r>
            <a:r>
              <a:rPr lang="en-US" sz="2000" dirty="0"/>
              <a:t> </a:t>
            </a:r>
            <a:r>
              <a:rPr lang="en-US" sz="2000" dirty="0" err="1"/>
              <a:t>dobijaju</a:t>
            </a:r>
            <a:r>
              <a:rPr lang="en-US" sz="2000" dirty="0"/>
              <a:t> se </a:t>
            </a:r>
            <a:r>
              <a:rPr lang="en-US" sz="2000" dirty="0" err="1"/>
              <a:t>sledeće</a:t>
            </a:r>
            <a:r>
              <a:rPr lang="en-US" sz="2000" dirty="0"/>
              <a:t> </a:t>
            </a:r>
            <a:r>
              <a:rPr lang="en-US" sz="2000" dirty="0" err="1"/>
              <a:t>vrednosti</a:t>
            </a:r>
            <a:r>
              <a:rPr lang="en-US" sz="2000" dirty="0"/>
              <a:t>:</a:t>
            </a:r>
          </a:p>
          <a:p>
            <a:pPr algn="just"/>
            <a:r>
              <a:rPr lang="en-US" sz="2000" dirty="0"/>
              <a:t>DDM = 88.9 - (0.779 x % 41) = 56,961</a:t>
            </a:r>
          </a:p>
          <a:p>
            <a:pPr algn="just"/>
            <a:r>
              <a:rPr lang="en-US" sz="2000" dirty="0"/>
              <a:t>DMI = 120 / (53) = 2,264</a:t>
            </a:r>
          </a:p>
          <a:p>
            <a:pPr algn="just"/>
            <a:r>
              <a:rPr lang="en-US" sz="2000" dirty="0"/>
              <a:t>RFV = (56,961 x 2,264) / 1.29 = 100</a:t>
            </a:r>
          </a:p>
          <a:p>
            <a:pPr algn="just"/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navedenom</a:t>
            </a:r>
            <a:r>
              <a:rPr lang="en-US" sz="2000" dirty="0"/>
              <a:t> </a:t>
            </a:r>
            <a:r>
              <a:rPr lang="en-US" sz="2000" dirty="0" err="1"/>
              <a:t>primeru</a:t>
            </a:r>
            <a:r>
              <a:rPr lang="en-US" sz="2000" dirty="0"/>
              <a:t>, </a:t>
            </a:r>
            <a:r>
              <a:rPr lang="en-US" sz="2000" dirty="0" err="1"/>
              <a:t>moguće</a:t>
            </a:r>
            <a:r>
              <a:rPr lang="en-US" sz="2000" dirty="0"/>
              <a:t> je </a:t>
            </a:r>
            <a:r>
              <a:rPr lang="en-US" sz="2000" dirty="0" err="1"/>
              <a:t>izračunati</a:t>
            </a:r>
            <a:r>
              <a:rPr lang="en-US" sz="2000" dirty="0"/>
              <a:t> </a:t>
            </a:r>
            <a:r>
              <a:rPr lang="en-US" sz="2000" dirty="0" err="1"/>
              <a:t>relativnu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svih</a:t>
            </a:r>
            <a:r>
              <a:rPr lang="en-US" sz="2000" dirty="0"/>
              <a:t> </a:t>
            </a:r>
            <a:r>
              <a:rPr lang="en-US" sz="2000" dirty="0" err="1"/>
              <a:t>ostalih</a:t>
            </a:r>
            <a:r>
              <a:rPr lang="en-US" sz="2000" dirty="0"/>
              <a:t> </a:t>
            </a:r>
            <a:r>
              <a:rPr lang="en-US" sz="2000" dirty="0" err="1"/>
              <a:t>vrsta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. Na </a:t>
            </a:r>
            <a:r>
              <a:rPr lang="en-US" sz="2000" dirty="0" err="1"/>
              <a:t>osnovu</a:t>
            </a:r>
            <a:r>
              <a:rPr lang="en-US" sz="2000" dirty="0"/>
              <a:t> </a:t>
            </a:r>
            <a:r>
              <a:rPr lang="en-US" sz="2000" dirty="0" err="1"/>
              <a:t>utvrđene</a:t>
            </a:r>
            <a:r>
              <a:rPr lang="en-US" sz="2000" dirty="0"/>
              <a:t> RFV </a:t>
            </a:r>
            <a:r>
              <a:rPr lang="en-US" sz="2000" dirty="0" err="1"/>
              <a:t>vrednosti</a:t>
            </a:r>
            <a:r>
              <a:rPr lang="en-US" sz="2000" dirty="0"/>
              <a:t> </a:t>
            </a:r>
            <a:r>
              <a:rPr lang="en-US" sz="2000" dirty="0" err="1"/>
              <a:t>vrši</a:t>
            </a:r>
            <a:r>
              <a:rPr lang="en-US" sz="2000" dirty="0"/>
              <a:t> se </a:t>
            </a:r>
            <a:r>
              <a:rPr lang="en-US" sz="2000" dirty="0" err="1"/>
              <a:t>rangiranje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tom </a:t>
            </a:r>
            <a:r>
              <a:rPr lang="en-US" sz="2000" dirty="0" err="1"/>
              <a:t>prilikom</a:t>
            </a:r>
            <a:r>
              <a:rPr lang="en-US" sz="2000" dirty="0"/>
              <a:t> </a:t>
            </a:r>
            <a:r>
              <a:rPr lang="en-US" sz="2000" dirty="0" err="1"/>
              <a:t>koriste</a:t>
            </a:r>
            <a:r>
              <a:rPr lang="en-US" sz="2000" dirty="0"/>
              <a:t> se </a:t>
            </a:r>
            <a:r>
              <a:rPr lang="en-US" sz="2000" dirty="0" err="1"/>
              <a:t>oznake</a:t>
            </a:r>
            <a:r>
              <a:rPr lang="en-US" sz="2000" dirty="0"/>
              <a:t>: “Prime” za </a:t>
            </a:r>
            <a:r>
              <a:rPr lang="en-US" sz="2000" dirty="0" err="1"/>
              <a:t>najbolji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, a </a:t>
            </a:r>
            <a:r>
              <a:rPr lang="en-US" sz="2000" dirty="0" err="1"/>
              <a:t>zatim</a:t>
            </a:r>
            <a:r>
              <a:rPr lang="en-US" sz="2000" dirty="0"/>
              <a:t> </a:t>
            </a:r>
            <a:r>
              <a:rPr lang="en-US" sz="2000" dirty="0" err="1"/>
              <a:t>brojevi</a:t>
            </a:r>
            <a:r>
              <a:rPr lang="en-US" sz="2000" dirty="0"/>
              <a:t> od 1- 5,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čemu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1 </a:t>
            </a:r>
            <a:r>
              <a:rPr lang="en-US" sz="2000" dirty="0" err="1"/>
              <a:t>označava</a:t>
            </a:r>
            <a:r>
              <a:rPr lang="en-US" sz="2000" dirty="0"/>
              <a:t> </a:t>
            </a:r>
            <a:r>
              <a:rPr lang="en-US" sz="2000" dirty="0" err="1"/>
              <a:t>najbolji</a:t>
            </a:r>
            <a:r>
              <a:rPr lang="en-US" sz="2000" dirty="0"/>
              <a:t>, a </a:t>
            </a:r>
            <a:r>
              <a:rPr lang="en-US" sz="2000" dirty="0" err="1"/>
              <a:t>broj</a:t>
            </a:r>
            <a:r>
              <a:rPr lang="en-US" sz="2000" dirty="0"/>
              <a:t> 5 </a:t>
            </a:r>
            <a:r>
              <a:rPr lang="en-US" sz="2000" dirty="0" err="1"/>
              <a:t>najlošiji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 (</a:t>
            </a:r>
            <a:r>
              <a:rPr lang="en-US" sz="2000" dirty="0" err="1"/>
              <a:t>predstavljeno</a:t>
            </a:r>
            <a:r>
              <a:rPr lang="en-US" sz="2000" dirty="0"/>
              <a:t> u </a:t>
            </a:r>
            <a:r>
              <a:rPr lang="en-US" sz="2000" dirty="0" err="1"/>
              <a:t>Tabeli</a:t>
            </a:r>
            <a:r>
              <a:rPr lang="en-US" sz="2000" dirty="0"/>
              <a:t> 10).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nabavci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 err="1"/>
              <a:t>poznatom</a:t>
            </a:r>
            <a:r>
              <a:rPr lang="en-US" sz="2000" dirty="0"/>
              <a:t> RFV </a:t>
            </a:r>
            <a:r>
              <a:rPr lang="en-US" sz="2000" dirty="0" err="1"/>
              <a:t>vrednošću</a:t>
            </a:r>
            <a:r>
              <a:rPr lang="en-US" sz="2000" dirty="0"/>
              <a:t> u </a:t>
            </a:r>
            <a:r>
              <a:rPr lang="en-US" sz="2000" dirty="0" err="1"/>
              <a:t>praksi</a:t>
            </a:r>
            <a:r>
              <a:rPr lang="en-US" sz="2000" dirty="0"/>
              <a:t> se </a:t>
            </a:r>
            <a:r>
              <a:rPr lang="en-US" sz="2000" dirty="0" err="1"/>
              <a:t>primenjuje</a:t>
            </a:r>
            <a:r>
              <a:rPr lang="en-US" sz="2000" dirty="0"/>
              <a:t> </a:t>
            </a:r>
            <a:r>
              <a:rPr lang="en-US" sz="2000" dirty="0" err="1"/>
              <a:t>dozvoljeno</a:t>
            </a:r>
            <a:r>
              <a:rPr lang="en-US" sz="2000" dirty="0"/>
              <a:t> </a:t>
            </a:r>
            <a:r>
              <a:rPr lang="en-US" sz="2000" dirty="0" err="1"/>
              <a:t>odstupanje</a:t>
            </a:r>
            <a:r>
              <a:rPr lang="en-US" sz="2000" dirty="0"/>
              <a:t> od 5 </a:t>
            </a:r>
            <a:r>
              <a:rPr lang="en-US" sz="2000" dirty="0" err="1"/>
              <a:t>brojeva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željena</a:t>
            </a:r>
            <a:r>
              <a:rPr lang="en-US" sz="2000" dirty="0"/>
              <a:t> RFV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iznosi</a:t>
            </a:r>
            <a:r>
              <a:rPr lang="en-US" sz="2000" dirty="0"/>
              <a:t> 140, </a:t>
            </a:r>
            <a:r>
              <a:rPr lang="en-US" sz="2000" dirty="0" err="1"/>
              <a:t>svako</a:t>
            </a:r>
            <a:r>
              <a:rPr lang="en-US" sz="2000" dirty="0"/>
              <a:t> </a:t>
            </a:r>
            <a:r>
              <a:rPr lang="en-US" sz="2000" dirty="0" err="1"/>
              <a:t>seno</a:t>
            </a:r>
            <a:r>
              <a:rPr lang="en-US" sz="2000" dirty="0"/>
              <a:t> u </a:t>
            </a:r>
            <a:r>
              <a:rPr lang="en-US" sz="2000" dirty="0" err="1"/>
              <a:t>rasponu</a:t>
            </a:r>
            <a:r>
              <a:rPr lang="en-US" sz="2000" dirty="0"/>
              <a:t> od 135-145 </a:t>
            </a:r>
            <a:r>
              <a:rPr lang="en-US" sz="2000" dirty="0" err="1"/>
              <a:t>smatra</a:t>
            </a:r>
            <a:r>
              <a:rPr lang="en-US" sz="2000" dirty="0"/>
              <a:t> se </a:t>
            </a:r>
            <a:r>
              <a:rPr lang="en-US" sz="2000" dirty="0" err="1"/>
              <a:t>jednako</a:t>
            </a:r>
            <a:r>
              <a:rPr lang="en-US" sz="2000" dirty="0"/>
              <a:t> </a:t>
            </a:r>
            <a:r>
              <a:rPr lang="en-US" sz="2000" dirty="0" err="1"/>
              <a:t>kvalitetnim</a:t>
            </a:r>
            <a:r>
              <a:rPr lang="en-US" sz="2000" dirty="0"/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C84D6D-C83C-4D32-BFA5-5A428A6B4E9A}"/>
              </a:ext>
            </a:extLst>
          </p:cNvPr>
          <p:cNvSpPr/>
          <p:nvPr/>
        </p:nvSpPr>
        <p:spPr>
          <a:xfrm>
            <a:off x="1089660" y="3966484"/>
            <a:ext cx="10012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Tabela</a:t>
            </a:r>
            <a:r>
              <a:rPr lang="en-US" sz="2400" dirty="0"/>
              <a:t> 10. </a:t>
            </a:r>
            <a:r>
              <a:rPr lang="en-US" sz="2400" dirty="0" err="1"/>
              <a:t>Rangiranje</a:t>
            </a:r>
            <a:r>
              <a:rPr lang="en-US" sz="2400" dirty="0"/>
              <a:t> </a:t>
            </a:r>
            <a:r>
              <a:rPr lang="en-US" sz="2400" dirty="0" err="1"/>
              <a:t>sena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osnovu</a:t>
            </a:r>
            <a:r>
              <a:rPr lang="en-US" sz="2400" dirty="0"/>
              <a:t> </a:t>
            </a:r>
            <a:r>
              <a:rPr lang="en-US" sz="2400" dirty="0" err="1"/>
              <a:t>metode</a:t>
            </a:r>
            <a:r>
              <a:rPr lang="en-US" sz="2400" dirty="0"/>
              <a:t> </a:t>
            </a:r>
            <a:r>
              <a:rPr lang="en-US" sz="2400" dirty="0" err="1"/>
              <a:t>relativne</a:t>
            </a:r>
            <a:r>
              <a:rPr lang="en-US" sz="2400" dirty="0"/>
              <a:t> </a:t>
            </a:r>
            <a:r>
              <a:rPr lang="en-US" sz="2400" dirty="0" err="1"/>
              <a:t>vrednosti</a:t>
            </a:r>
            <a:r>
              <a:rPr lang="en-US" sz="2400" dirty="0"/>
              <a:t> </a:t>
            </a:r>
            <a:r>
              <a:rPr lang="en-US" sz="2400" dirty="0" err="1"/>
              <a:t>hrane</a:t>
            </a:r>
            <a:r>
              <a:rPr lang="en-US" sz="2400" dirty="0"/>
              <a:t> (RFV)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B37FDA7-62BD-4061-8758-957DB80AAA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158479"/>
              </p:ext>
            </p:extLst>
          </p:nvPr>
        </p:nvGraphicFramePr>
        <p:xfrm>
          <a:off x="970788" y="4428149"/>
          <a:ext cx="10012679" cy="1847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9084">
                  <a:extLst>
                    <a:ext uri="{9D8B030D-6E8A-4147-A177-3AD203B41FA5}">
                      <a16:colId xmlns:a16="http://schemas.microsoft.com/office/drawing/2014/main" val="4290487242"/>
                    </a:ext>
                  </a:extLst>
                </a:gridCol>
                <a:gridCol w="2760149">
                  <a:extLst>
                    <a:ext uri="{9D8B030D-6E8A-4147-A177-3AD203B41FA5}">
                      <a16:colId xmlns:a16="http://schemas.microsoft.com/office/drawing/2014/main" val="4256342755"/>
                    </a:ext>
                  </a:extLst>
                </a:gridCol>
                <a:gridCol w="2760149">
                  <a:extLst>
                    <a:ext uri="{9D8B030D-6E8A-4147-A177-3AD203B41FA5}">
                      <a16:colId xmlns:a16="http://schemas.microsoft.com/office/drawing/2014/main" val="359985522"/>
                    </a:ext>
                  </a:extLst>
                </a:gridCol>
                <a:gridCol w="2303297">
                  <a:extLst>
                    <a:ext uri="{9D8B030D-6E8A-4147-A177-3AD203B41FA5}">
                      <a16:colId xmlns:a16="http://schemas.microsoft.com/office/drawing/2014/main" val="31019201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RANG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NDF (% suve materije)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ADF (% suve materije)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RFV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8489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Prime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&lt;40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&lt;31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&gt;151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648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40-46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31-35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125-151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2070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47-53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36-40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103-124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7144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54-60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41-42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87-102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6290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61-65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43-45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75-86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048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&gt;65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&gt;45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&lt;75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984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29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E83A0D-A8C0-4056-B053-BD8BCBF9CEAD}"/>
              </a:ext>
            </a:extLst>
          </p:cNvPr>
          <p:cNvSpPr/>
          <p:nvPr/>
        </p:nvSpPr>
        <p:spPr>
          <a:xfrm>
            <a:off x="3281338" y="126230"/>
            <a:ext cx="5420074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/>
              <a:t>PREGLED I OCENJIVANJE SILAŽE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96761D-661C-48A1-A37D-B334CECCC429}"/>
              </a:ext>
            </a:extLst>
          </p:cNvPr>
          <p:cNvSpPr/>
          <p:nvPr/>
        </p:nvSpPr>
        <p:spPr>
          <a:xfrm>
            <a:off x="1115568" y="1400800"/>
            <a:ext cx="104790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Silaža</a:t>
            </a:r>
            <a:r>
              <a:rPr lang="en-US" sz="2800" dirty="0"/>
              <a:t> </a:t>
            </a:r>
            <a:r>
              <a:rPr lang="en-US" sz="2800" dirty="0" err="1"/>
              <a:t>predstavlja</a:t>
            </a:r>
            <a:r>
              <a:rPr lang="en-US" sz="2800" dirty="0"/>
              <a:t> </a:t>
            </a:r>
            <a:r>
              <a:rPr lang="en-US" sz="2800" dirty="0" err="1"/>
              <a:t>proizvod</a:t>
            </a:r>
            <a:r>
              <a:rPr lang="en-US" sz="2800" dirty="0"/>
              <a:t> </a:t>
            </a:r>
            <a:r>
              <a:rPr lang="en-US" sz="2800" dirty="0" err="1"/>
              <a:t>konzervisanja</a:t>
            </a:r>
            <a:r>
              <a:rPr lang="en-US" sz="2800" dirty="0"/>
              <a:t>, </a:t>
            </a:r>
            <a:r>
              <a:rPr lang="en-US" sz="2800" dirty="0" err="1"/>
              <a:t>zelenih</a:t>
            </a:r>
            <a:r>
              <a:rPr lang="en-US" sz="2800" dirty="0"/>
              <a:t> </a:t>
            </a:r>
            <a:r>
              <a:rPr lang="en-US" sz="2800" dirty="0" err="1"/>
              <a:t>biljaka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drugih</a:t>
            </a:r>
            <a:r>
              <a:rPr lang="en-US" sz="2800" dirty="0"/>
              <a:t> </a:t>
            </a:r>
            <a:r>
              <a:rPr lang="en-US" sz="2800" dirty="0" err="1"/>
              <a:t>hraniva</a:t>
            </a:r>
            <a:r>
              <a:rPr lang="en-US" sz="2800" dirty="0"/>
              <a:t> </a:t>
            </a:r>
            <a:r>
              <a:rPr lang="en-US" sz="2800" dirty="0" err="1"/>
              <a:t>bogatih</a:t>
            </a:r>
            <a:r>
              <a:rPr lang="en-US" sz="2800" dirty="0"/>
              <a:t> </a:t>
            </a:r>
            <a:r>
              <a:rPr lang="en-US" sz="2800" dirty="0" err="1"/>
              <a:t>vodom</a:t>
            </a:r>
            <a:r>
              <a:rPr lang="en-US" sz="2800" dirty="0"/>
              <a:t>, </a:t>
            </a:r>
            <a:r>
              <a:rPr lang="en-US" sz="2800" dirty="0" err="1"/>
              <a:t>mlečnom</a:t>
            </a:r>
            <a:r>
              <a:rPr lang="en-US" sz="2800" dirty="0"/>
              <a:t> </a:t>
            </a:r>
            <a:r>
              <a:rPr lang="en-US" sz="2800" dirty="0" err="1"/>
              <a:t>kiselinom</a:t>
            </a:r>
            <a:r>
              <a:rPr lang="en-US" sz="2800" dirty="0"/>
              <a:t> </a:t>
            </a:r>
            <a:r>
              <a:rPr lang="en-US" sz="2800" dirty="0" err="1"/>
              <a:t>kao</a:t>
            </a:r>
            <a:r>
              <a:rPr lang="en-US" sz="2800" dirty="0"/>
              <a:t> </a:t>
            </a:r>
            <a:r>
              <a:rPr lang="en-US" sz="2800" dirty="0" err="1"/>
              <a:t>specifičnim</a:t>
            </a:r>
            <a:r>
              <a:rPr lang="en-US" sz="2800" dirty="0"/>
              <a:t> </a:t>
            </a:r>
            <a:r>
              <a:rPr lang="en-US" sz="2800" dirty="0" err="1"/>
              <a:t>konzervansom</a:t>
            </a:r>
            <a:r>
              <a:rPr lang="en-US" sz="2800" dirty="0"/>
              <a:t> </a:t>
            </a:r>
            <a:r>
              <a:rPr lang="en-US" sz="2800" dirty="0" err="1"/>
              <a:t>dobijenim</a:t>
            </a:r>
            <a:r>
              <a:rPr lang="en-US" sz="2800" dirty="0"/>
              <a:t> u </a:t>
            </a:r>
            <a:r>
              <a:rPr lang="en-US" sz="2800" dirty="0" err="1"/>
              <a:t>toku</a:t>
            </a:r>
            <a:r>
              <a:rPr lang="en-US" sz="2800" dirty="0"/>
              <a:t> </a:t>
            </a:r>
            <a:r>
              <a:rPr lang="en-US" sz="2800" dirty="0" err="1"/>
              <a:t>mlečno-kiselinskog</a:t>
            </a:r>
            <a:r>
              <a:rPr lang="en-US" sz="2800" dirty="0"/>
              <a:t> </a:t>
            </a:r>
            <a:r>
              <a:rPr lang="en-US" sz="2800" dirty="0" err="1"/>
              <a:t>vrenja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Pregled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ocenjivanje</a:t>
            </a:r>
            <a:r>
              <a:rPr lang="en-US" sz="2800" dirty="0"/>
              <a:t> </a:t>
            </a:r>
            <a:r>
              <a:rPr lang="en-US" sz="2800" dirty="0" err="1"/>
              <a:t>silaže</a:t>
            </a:r>
            <a:r>
              <a:rPr lang="en-US" sz="2800" dirty="0"/>
              <a:t> </a:t>
            </a:r>
            <a:r>
              <a:rPr lang="en-US" sz="2800" dirty="0" err="1"/>
              <a:t>najčešće</a:t>
            </a:r>
            <a:r>
              <a:rPr lang="en-US" sz="2800" dirty="0"/>
              <a:t> se </a:t>
            </a:r>
            <a:r>
              <a:rPr lang="en-US" sz="2800" dirty="0" err="1"/>
              <a:t>vrši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osnovu</a:t>
            </a:r>
            <a:r>
              <a:rPr lang="en-US" sz="2800" dirty="0"/>
              <a:t>:</a:t>
            </a:r>
          </a:p>
          <a:p>
            <a:r>
              <a:rPr lang="en-US" sz="2800" dirty="0"/>
              <a:t>-	</a:t>
            </a:r>
            <a:r>
              <a:rPr lang="en-US" sz="2800" dirty="0" err="1"/>
              <a:t>Organoleptičkog</a:t>
            </a:r>
            <a:r>
              <a:rPr lang="en-US" sz="2800" dirty="0"/>
              <a:t> </a:t>
            </a:r>
            <a:r>
              <a:rPr lang="en-US" sz="2800" dirty="0" err="1"/>
              <a:t>pregleda</a:t>
            </a:r>
            <a:r>
              <a:rPr lang="en-US" sz="2800" dirty="0"/>
              <a:t>;</a:t>
            </a:r>
          </a:p>
          <a:p>
            <a:r>
              <a:rPr lang="en-US" sz="2800" dirty="0"/>
              <a:t>-	</a:t>
            </a:r>
            <a:r>
              <a:rPr lang="en-US" sz="2800" dirty="0" err="1"/>
              <a:t>Elektrohemijske</a:t>
            </a:r>
            <a:r>
              <a:rPr lang="en-US" sz="2800" dirty="0"/>
              <a:t> </a:t>
            </a:r>
            <a:r>
              <a:rPr lang="en-US" sz="2800" dirty="0" err="1"/>
              <a:t>reakcije</a:t>
            </a:r>
            <a:r>
              <a:rPr lang="en-US" sz="2800" dirty="0"/>
              <a:t> (pH);</a:t>
            </a:r>
          </a:p>
          <a:p>
            <a:r>
              <a:rPr lang="en-US" sz="2800" dirty="0"/>
              <a:t>-	</a:t>
            </a:r>
            <a:r>
              <a:rPr lang="en-US" sz="2800" dirty="0" err="1"/>
              <a:t>Utvrđivanja</a:t>
            </a:r>
            <a:r>
              <a:rPr lang="en-US" sz="2800" dirty="0"/>
              <a:t> </a:t>
            </a:r>
            <a:r>
              <a:rPr lang="en-US" sz="2800" dirty="0" err="1"/>
              <a:t>količine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odnosa</a:t>
            </a:r>
            <a:r>
              <a:rPr lang="en-US" sz="2800" dirty="0"/>
              <a:t> </a:t>
            </a:r>
            <a:r>
              <a:rPr lang="en-US" sz="2800" dirty="0" err="1"/>
              <a:t>isparljivih</a:t>
            </a:r>
            <a:r>
              <a:rPr lang="en-US" sz="2800" dirty="0"/>
              <a:t> </a:t>
            </a:r>
            <a:r>
              <a:rPr lang="en-US" sz="2800" dirty="0" err="1"/>
              <a:t>masnih</a:t>
            </a:r>
            <a:r>
              <a:rPr lang="en-US" sz="2800" dirty="0"/>
              <a:t> </a:t>
            </a:r>
            <a:r>
              <a:rPr lang="en-US" sz="2800" dirty="0" err="1"/>
              <a:t>kiselina</a:t>
            </a:r>
            <a:r>
              <a:rPr lang="en-US" sz="2800" dirty="0"/>
              <a:t>,</a:t>
            </a:r>
          </a:p>
          <a:p>
            <a:r>
              <a:rPr lang="en-US" sz="2800" dirty="0"/>
              <a:t>-	</a:t>
            </a:r>
            <a:r>
              <a:rPr lang="en-US" sz="2800" dirty="0" err="1"/>
              <a:t>Sadržaja</a:t>
            </a:r>
            <a:r>
              <a:rPr lang="en-US" sz="2800" dirty="0"/>
              <a:t> </a:t>
            </a:r>
            <a:r>
              <a:rPr lang="en-US" sz="2800" dirty="0" err="1"/>
              <a:t>amonijaka</a:t>
            </a:r>
            <a:endParaRPr lang="en-US" sz="2800" dirty="0"/>
          </a:p>
          <a:p>
            <a:r>
              <a:rPr lang="en-US" sz="2800" dirty="0"/>
              <a:t>-	</a:t>
            </a:r>
            <a:r>
              <a:rPr lang="en-US" sz="2800" dirty="0" err="1"/>
              <a:t>Određivanjem</a:t>
            </a:r>
            <a:r>
              <a:rPr lang="en-US" sz="2800" dirty="0"/>
              <a:t> </a:t>
            </a:r>
            <a:r>
              <a:rPr lang="en-US" sz="2800" dirty="0" err="1"/>
              <a:t>svarljivosti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endParaRPr lang="en-US" sz="2800" dirty="0"/>
          </a:p>
          <a:p>
            <a:r>
              <a:rPr lang="en-US" sz="2800" dirty="0"/>
              <a:t>-	</a:t>
            </a:r>
            <a:r>
              <a:rPr lang="en-US" sz="2800" dirty="0" err="1"/>
              <a:t>Poentiranjem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6262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155B60-B77E-4DC1-97ED-69E4E0057BEF}"/>
              </a:ext>
            </a:extLst>
          </p:cNvPr>
          <p:cNvSpPr/>
          <p:nvPr/>
        </p:nvSpPr>
        <p:spPr>
          <a:xfrm>
            <a:off x="3114838" y="52382"/>
            <a:ext cx="5204117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ORGANOLEPTIČKI PREGLED</a:t>
            </a:r>
            <a:r>
              <a:rPr lang="sr-Latn-RS" sz="2800" dirty="0"/>
              <a:t> SILAŽE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2E8C04-BA1B-4426-945D-A74CBEC8CDF9}"/>
              </a:ext>
            </a:extLst>
          </p:cNvPr>
          <p:cNvSpPr/>
          <p:nvPr/>
        </p:nvSpPr>
        <p:spPr>
          <a:xfrm>
            <a:off x="155448" y="679531"/>
            <a:ext cx="118811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kvalitetne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</a:t>
            </a:r>
            <a:r>
              <a:rPr lang="en-US" sz="2000" dirty="0" err="1"/>
              <a:t>zavisi</a:t>
            </a:r>
            <a:r>
              <a:rPr lang="en-US" sz="2000" dirty="0"/>
              <a:t> od </a:t>
            </a:r>
            <a:r>
              <a:rPr lang="en-US" sz="2000" dirty="0" err="1"/>
              <a:t>sirovine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je </a:t>
            </a:r>
            <a:r>
              <a:rPr lang="en-US" sz="2000" dirty="0" err="1"/>
              <a:t>silirana</a:t>
            </a:r>
            <a:r>
              <a:rPr lang="en-US" sz="2000" dirty="0"/>
              <a:t>. </a:t>
            </a:r>
            <a:r>
              <a:rPr lang="en-US" sz="2000" dirty="0" err="1"/>
              <a:t>Uglavnom</a:t>
            </a:r>
            <a:r>
              <a:rPr lang="en-US" sz="2000" dirty="0"/>
              <a:t> je </a:t>
            </a:r>
            <a:r>
              <a:rPr lang="en-US" sz="2000" dirty="0" err="1"/>
              <a:t>žuto</a:t>
            </a:r>
            <a:r>
              <a:rPr lang="en-US" sz="2000" dirty="0"/>
              <a:t> do </a:t>
            </a:r>
            <a:r>
              <a:rPr lang="en-US" sz="2000" dirty="0" err="1"/>
              <a:t>maslinastozelena</a:t>
            </a:r>
            <a:r>
              <a:rPr lang="en-US" sz="2000" dirty="0"/>
              <a:t>, a </a:t>
            </a:r>
            <a:r>
              <a:rPr lang="en-US" sz="2000" dirty="0" err="1"/>
              <a:t>silaža</a:t>
            </a:r>
            <a:r>
              <a:rPr lang="en-US" sz="2000" dirty="0"/>
              <a:t> </a:t>
            </a:r>
            <a:r>
              <a:rPr lang="en-US" sz="2000" dirty="0" err="1"/>
              <a:t>vlažno</a:t>
            </a:r>
            <a:r>
              <a:rPr lang="en-US" sz="2000" dirty="0"/>
              <a:t> </a:t>
            </a:r>
            <a:r>
              <a:rPr lang="en-US" sz="2000" dirty="0" err="1"/>
              <a:t>prekrupljenog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kukuruza</a:t>
            </a:r>
            <a:r>
              <a:rPr lang="en-US" sz="2000" dirty="0"/>
              <a:t> je </a:t>
            </a:r>
            <a:r>
              <a:rPr lang="en-US" sz="2000" dirty="0" err="1"/>
              <a:t>jasno</a:t>
            </a:r>
            <a:r>
              <a:rPr lang="en-US" sz="2000" dirty="0"/>
              <a:t> </a:t>
            </a:r>
            <a:r>
              <a:rPr lang="en-US" sz="2000" dirty="0" err="1"/>
              <a:t>žute</a:t>
            </a:r>
            <a:r>
              <a:rPr lang="en-US" sz="2000" dirty="0"/>
              <a:t> </a:t>
            </a:r>
            <a:r>
              <a:rPr lang="en-US" sz="2000" dirty="0" err="1"/>
              <a:t>boje</a:t>
            </a:r>
            <a:r>
              <a:rPr lang="en-US" sz="2000" dirty="0"/>
              <a:t>. </a:t>
            </a:r>
            <a:r>
              <a:rPr lang="en-US" sz="2000" dirty="0" err="1"/>
              <a:t>Sadržaj</a:t>
            </a:r>
            <a:r>
              <a:rPr lang="en-US" sz="2000" dirty="0"/>
              <a:t> </a:t>
            </a:r>
            <a:r>
              <a:rPr lang="en-US" sz="2000" dirty="0" err="1"/>
              <a:t>hlorofila</a:t>
            </a:r>
            <a:r>
              <a:rPr lang="en-US" sz="2000" dirty="0"/>
              <a:t> u </a:t>
            </a:r>
            <a:r>
              <a:rPr lang="en-US" sz="2000" dirty="0" err="1"/>
              <a:t>silažnoj</a:t>
            </a:r>
            <a:r>
              <a:rPr lang="en-US" sz="2000" dirty="0"/>
              <a:t> </a:t>
            </a:r>
            <a:r>
              <a:rPr lang="en-US" sz="2000" dirty="0" err="1"/>
              <a:t>masi</a:t>
            </a:r>
            <a:r>
              <a:rPr lang="en-US" sz="2000" dirty="0"/>
              <a:t> </a:t>
            </a:r>
            <a:r>
              <a:rPr lang="en-US" sz="2000" dirty="0" err="1"/>
              <a:t>opada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prvih</a:t>
            </a:r>
            <a:r>
              <a:rPr lang="en-US" sz="2000" dirty="0"/>
              <a:t> </a:t>
            </a:r>
            <a:r>
              <a:rPr lang="en-US" sz="2000" dirty="0" err="1"/>
              <a:t>nedelja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. </a:t>
            </a:r>
            <a:r>
              <a:rPr lang="en-US" sz="2000" dirty="0" err="1"/>
              <a:t>Degradacija</a:t>
            </a:r>
            <a:r>
              <a:rPr lang="en-US" sz="2000" dirty="0"/>
              <a:t> </a:t>
            </a:r>
            <a:r>
              <a:rPr lang="en-US" sz="2000" dirty="0" err="1"/>
              <a:t>komponenti</a:t>
            </a:r>
            <a:r>
              <a:rPr lang="en-US" sz="2000" dirty="0"/>
              <a:t> </a:t>
            </a:r>
            <a:r>
              <a:rPr lang="en-US" sz="2000" dirty="0" err="1"/>
              <a:t>hlorofila</a:t>
            </a:r>
            <a:r>
              <a:rPr lang="en-US" sz="2000" dirty="0"/>
              <a:t> je </a:t>
            </a:r>
            <a:r>
              <a:rPr lang="en-US" sz="2000" dirty="0" err="1"/>
              <a:t>praćena</a:t>
            </a:r>
            <a:r>
              <a:rPr lang="en-US" sz="2000" dirty="0"/>
              <a:t> </a:t>
            </a:r>
            <a:r>
              <a:rPr lang="en-US" sz="2000" dirty="0" err="1"/>
              <a:t>promenom</a:t>
            </a:r>
            <a:r>
              <a:rPr lang="en-US" sz="2000" dirty="0"/>
              <a:t> </a:t>
            </a:r>
            <a:r>
              <a:rPr lang="en-US" sz="2000" dirty="0" err="1"/>
              <a:t>boje</a:t>
            </a:r>
            <a:r>
              <a:rPr lang="en-US" sz="2000" dirty="0"/>
              <a:t> </a:t>
            </a:r>
            <a:r>
              <a:rPr lang="en-US" sz="2000" dirty="0" err="1"/>
              <a:t>usled</a:t>
            </a:r>
            <a:r>
              <a:rPr lang="en-US" sz="2000" dirty="0"/>
              <a:t> </a:t>
            </a:r>
            <a:r>
              <a:rPr lang="en-US" sz="2000" dirty="0" err="1"/>
              <a:t>povećanja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mlečne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pada pH </a:t>
            </a:r>
            <a:r>
              <a:rPr lang="en-US" sz="2000" dirty="0" err="1"/>
              <a:t>vrednosti</a:t>
            </a:r>
            <a:r>
              <a:rPr lang="en-US" sz="2000" dirty="0"/>
              <a:t> </a:t>
            </a:r>
            <a:r>
              <a:rPr lang="en-US" sz="2000" dirty="0" err="1"/>
              <a:t>silažne</a:t>
            </a:r>
            <a:r>
              <a:rPr lang="en-US" sz="2000" dirty="0"/>
              <a:t> </a:t>
            </a:r>
            <a:r>
              <a:rPr lang="en-US" sz="2000" dirty="0" err="1"/>
              <a:t>mase</a:t>
            </a:r>
            <a:r>
              <a:rPr lang="en-US" sz="2000" dirty="0"/>
              <a:t>. </a:t>
            </a:r>
            <a:r>
              <a:rPr lang="en-US" sz="2000" dirty="0" err="1"/>
              <a:t>Svetlija</a:t>
            </a:r>
            <a:r>
              <a:rPr lang="en-US" sz="2000" dirty="0"/>
              <a:t>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obiman</a:t>
            </a:r>
            <a:r>
              <a:rPr lang="en-US" sz="2000" dirty="0"/>
              <a:t> </a:t>
            </a:r>
            <a:r>
              <a:rPr lang="en-US" sz="2000" dirty="0" err="1"/>
              <a:t>gubitak</a:t>
            </a:r>
            <a:r>
              <a:rPr lang="en-US" sz="2000" dirty="0"/>
              <a:t> </a:t>
            </a:r>
            <a:r>
              <a:rPr lang="en-US" sz="2000" dirty="0" err="1"/>
              <a:t>hlorofila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, </a:t>
            </a:r>
            <a:r>
              <a:rPr lang="en-US" sz="2000" dirty="0" err="1"/>
              <a:t>obimno</a:t>
            </a:r>
            <a:r>
              <a:rPr lang="en-US" sz="2000" dirty="0"/>
              <a:t> </a:t>
            </a:r>
            <a:r>
              <a:rPr lang="en-US" sz="2000" dirty="0" err="1"/>
              <a:t>sirćetno</a:t>
            </a:r>
            <a:r>
              <a:rPr lang="en-US" sz="2000" dirty="0"/>
              <a:t> </a:t>
            </a:r>
            <a:r>
              <a:rPr lang="en-US" sz="2000" dirty="0" err="1"/>
              <a:t>vrenje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/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korišćenje</a:t>
            </a:r>
            <a:r>
              <a:rPr lang="en-US" sz="2000" dirty="0"/>
              <a:t> </a:t>
            </a:r>
            <a:r>
              <a:rPr lang="en-US" sz="2000" dirty="0" err="1"/>
              <a:t>prezrelih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. </a:t>
            </a:r>
            <a:r>
              <a:rPr lang="en-US" sz="2000" dirty="0" err="1"/>
              <a:t>Tamnija</a:t>
            </a:r>
            <a:r>
              <a:rPr lang="en-US" sz="2000" dirty="0"/>
              <a:t>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govori</a:t>
            </a:r>
            <a:r>
              <a:rPr lang="en-US" sz="2000" dirty="0"/>
              <a:t> </a:t>
            </a:r>
            <a:r>
              <a:rPr lang="sr-Cyrl-RS" sz="2000" dirty="0"/>
              <a:t>о </a:t>
            </a:r>
            <a:r>
              <a:rPr lang="en-US" sz="2000" dirty="0" err="1"/>
              <a:t>nepravilnoj</a:t>
            </a:r>
            <a:r>
              <a:rPr lang="en-US" sz="2000" dirty="0"/>
              <a:t> </a:t>
            </a:r>
            <a:r>
              <a:rPr lang="en-US" sz="2000" dirty="0" err="1"/>
              <a:t>tehnici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korišćenju</a:t>
            </a:r>
            <a:r>
              <a:rPr lang="en-US" sz="2000" dirty="0"/>
              <a:t> </a:t>
            </a:r>
            <a:r>
              <a:rPr lang="en-US" sz="2000" dirty="0" err="1"/>
              <a:t>toplog</a:t>
            </a:r>
            <a:r>
              <a:rPr lang="en-US" sz="2000" dirty="0"/>
              <a:t> </a:t>
            </a:r>
            <a:r>
              <a:rPr lang="en-US" sz="2000" dirty="0" err="1"/>
              <a:t>postupka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razvoju</a:t>
            </a:r>
            <a:r>
              <a:rPr lang="en-US" sz="2000" dirty="0"/>
              <a:t> </a:t>
            </a:r>
            <a:r>
              <a:rPr lang="en-US" sz="2000" dirty="0" err="1"/>
              <a:t>visoke</a:t>
            </a:r>
            <a:r>
              <a:rPr lang="en-US" sz="2000" dirty="0"/>
              <a:t> </a:t>
            </a:r>
            <a:r>
              <a:rPr lang="en-US" sz="2000" dirty="0" err="1"/>
              <a:t>temperatura</a:t>
            </a:r>
            <a:r>
              <a:rPr lang="en-US" sz="2000" dirty="0"/>
              <a:t> </a:t>
            </a:r>
            <a:r>
              <a:rPr lang="en-US" sz="2000" dirty="0" err="1"/>
              <a:t>unutar</a:t>
            </a:r>
            <a:r>
              <a:rPr lang="en-US" sz="2000" dirty="0"/>
              <a:t> silo </a:t>
            </a:r>
            <a:r>
              <a:rPr lang="en-US" sz="2000" dirty="0" err="1"/>
              <a:t>materijala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konzerviranja</a:t>
            </a:r>
            <a:r>
              <a:rPr lang="en-US" sz="2000" dirty="0"/>
              <a:t>. </a:t>
            </a:r>
            <a:r>
              <a:rPr lang="en-US" sz="2000" dirty="0" err="1"/>
              <a:t>Mrka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tamna</a:t>
            </a:r>
            <a:r>
              <a:rPr lang="en-US" sz="2000" dirty="0"/>
              <a:t>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</a:t>
            </a:r>
            <a:r>
              <a:rPr lang="en-US" sz="2000" dirty="0" err="1"/>
              <a:t>pokazatelj</a:t>
            </a:r>
            <a:r>
              <a:rPr lang="en-US" sz="2000" dirty="0"/>
              <a:t> je </a:t>
            </a:r>
            <a:r>
              <a:rPr lang="en-US" sz="2000" dirty="0" err="1"/>
              <a:t>odvijanja</a:t>
            </a:r>
            <a:r>
              <a:rPr lang="en-US" sz="2000" dirty="0"/>
              <a:t> </a:t>
            </a:r>
            <a:r>
              <a:rPr lang="en-US" sz="2000" dirty="0" err="1"/>
              <a:t>pete</a:t>
            </a:r>
            <a:r>
              <a:rPr lang="en-US" sz="2000" dirty="0"/>
              <a:t> faze, </a:t>
            </a:r>
            <a:r>
              <a:rPr lang="en-US" sz="2000" dirty="0" err="1"/>
              <a:t>tj</a:t>
            </a:r>
            <a:r>
              <a:rPr lang="en-US" sz="2000" dirty="0"/>
              <a:t>. faze </a:t>
            </a:r>
            <a:r>
              <a:rPr lang="en-US" sz="2000" dirty="0" err="1"/>
              <a:t>štetnog</a:t>
            </a:r>
            <a:r>
              <a:rPr lang="en-US" sz="2000" dirty="0"/>
              <a:t> </a:t>
            </a:r>
            <a:r>
              <a:rPr lang="en-US" sz="2000" dirty="0" err="1"/>
              <a:t>previranja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prodor</a:t>
            </a:r>
            <a:r>
              <a:rPr lang="en-US" sz="2000" dirty="0"/>
              <a:t> </a:t>
            </a:r>
            <a:r>
              <a:rPr lang="en-US" sz="2000" dirty="0" err="1"/>
              <a:t>vazduha</a:t>
            </a:r>
            <a:r>
              <a:rPr lang="en-US" sz="2000" dirty="0"/>
              <a:t>, </a:t>
            </a:r>
            <a:r>
              <a:rPr lang="en-US" sz="2000" dirty="0" err="1"/>
              <a:t>plesni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bakterija</a:t>
            </a:r>
            <a:r>
              <a:rPr lang="en-US" sz="2000" dirty="0"/>
              <a:t> u </a:t>
            </a:r>
            <a:r>
              <a:rPr lang="en-US" sz="2000" dirty="0" err="1"/>
              <a:t>ove</a:t>
            </a:r>
            <a:r>
              <a:rPr lang="en-US" sz="2000" dirty="0"/>
              <a:t> </a:t>
            </a:r>
            <a:r>
              <a:rPr lang="en-US" sz="2000" dirty="0" err="1"/>
              <a:t>slojeve</a:t>
            </a:r>
            <a:r>
              <a:rPr lang="en-US" sz="2000" dirty="0"/>
              <a:t>.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dobre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je </a:t>
            </a:r>
            <a:r>
              <a:rPr lang="en-US" sz="2000" dirty="0" err="1"/>
              <a:t>aromatično</a:t>
            </a:r>
            <a:r>
              <a:rPr lang="en-US" sz="2000" dirty="0"/>
              <a:t> </a:t>
            </a:r>
            <a:r>
              <a:rPr lang="en-US" sz="2000" dirty="0" err="1"/>
              <a:t>kiselkast</a:t>
            </a:r>
            <a:r>
              <a:rPr lang="en-US" sz="2000" dirty="0"/>
              <a:t>, a </a:t>
            </a:r>
            <a:r>
              <a:rPr lang="en-US" sz="2000" dirty="0" err="1"/>
              <a:t>uglavnom</a:t>
            </a:r>
            <a:r>
              <a:rPr lang="en-US" sz="2000" dirty="0"/>
              <a:t> </a:t>
            </a:r>
            <a:r>
              <a:rPr lang="en-US" sz="2000" dirty="0" err="1"/>
              <a:t>prijatan</a:t>
            </a:r>
            <a:r>
              <a:rPr lang="en-US" sz="2000" dirty="0"/>
              <a:t> (</a:t>
            </a:r>
            <a:r>
              <a:rPr lang="en-US" sz="2000" dirty="0" err="1"/>
              <a:t>podseća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voće</a:t>
            </a:r>
            <a:r>
              <a:rPr lang="en-US" sz="2000" dirty="0"/>
              <a:t>, </a:t>
            </a:r>
            <a:r>
              <a:rPr lang="en-US" sz="2000" dirty="0" err="1"/>
              <a:t>kompot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sok</a:t>
            </a:r>
            <a:r>
              <a:rPr lang="en-US" sz="2000" dirty="0"/>
              <a:t>). </a:t>
            </a:r>
            <a:r>
              <a:rPr lang="en-US" sz="2000" dirty="0" err="1"/>
              <a:t>Oštar</a:t>
            </a:r>
            <a:r>
              <a:rPr lang="en-US" sz="2000" dirty="0"/>
              <a:t> </a:t>
            </a:r>
            <a:r>
              <a:rPr lang="en-US" sz="2000" dirty="0" err="1"/>
              <a:t>kiseo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je </a:t>
            </a:r>
            <a:r>
              <a:rPr lang="en-US" sz="2000" dirty="0" err="1"/>
              <a:t>pokazatelj</a:t>
            </a:r>
            <a:r>
              <a:rPr lang="en-US" sz="2000" dirty="0"/>
              <a:t> </a:t>
            </a:r>
            <a:r>
              <a:rPr lang="en-US" sz="2000" dirty="0" err="1"/>
              <a:t>razvoja</a:t>
            </a:r>
            <a:r>
              <a:rPr lang="en-US" sz="2000" dirty="0"/>
              <a:t> </a:t>
            </a:r>
            <a:r>
              <a:rPr lang="en-US" sz="2000" dirty="0" err="1"/>
              <a:t>veće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sirćetne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, a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užeglu</a:t>
            </a:r>
            <a:r>
              <a:rPr lang="en-US" sz="2000" dirty="0"/>
              <a:t> mast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prevreo</a:t>
            </a:r>
            <a:r>
              <a:rPr lang="en-US" sz="2000" dirty="0"/>
              <a:t> sir, </a:t>
            </a:r>
            <a:r>
              <a:rPr lang="en-US" sz="2000" dirty="0" err="1"/>
              <a:t>razvoja</a:t>
            </a:r>
            <a:r>
              <a:rPr lang="en-US" sz="2000" dirty="0"/>
              <a:t> </a:t>
            </a:r>
            <a:r>
              <a:rPr lang="en-US" sz="2000" dirty="0" err="1"/>
              <a:t>veće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buterne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. Pored toga, </a:t>
            </a:r>
            <a:r>
              <a:rPr lang="en-US" sz="2000" dirty="0" err="1"/>
              <a:t>aromatičan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sveže</a:t>
            </a:r>
            <a:r>
              <a:rPr lang="en-US" sz="2000" dirty="0"/>
              <a:t> </a:t>
            </a:r>
            <a:r>
              <a:rPr lang="en-US" sz="2000" dirty="0" err="1"/>
              <a:t>pečenog</a:t>
            </a:r>
            <a:r>
              <a:rPr lang="en-US" sz="2000" dirty="0"/>
              <a:t> </a:t>
            </a:r>
            <a:r>
              <a:rPr lang="en-US" sz="2000" dirty="0" err="1"/>
              <a:t>hleba</a:t>
            </a:r>
            <a:r>
              <a:rPr lang="en-US" sz="2000" dirty="0"/>
              <a:t>, </a:t>
            </a:r>
            <a:r>
              <a:rPr lang="en-US" sz="2000" dirty="0" err="1"/>
              <a:t>pokazatelj</a:t>
            </a:r>
            <a:r>
              <a:rPr lang="en-US" sz="2000" dirty="0"/>
              <a:t> je </a:t>
            </a:r>
            <a:r>
              <a:rPr lang="en-US" sz="2000" dirty="0" err="1"/>
              <a:t>visoke</a:t>
            </a:r>
            <a:r>
              <a:rPr lang="en-US" sz="2000" dirty="0"/>
              <a:t> temperature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znak</a:t>
            </a:r>
            <a:r>
              <a:rPr lang="en-US" sz="2000" dirty="0"/>
              <a:t> je </a:t>
            </a:r>
            <a:r>
              <a:rPr lang="en-US" sz="2000" dirty="0" err="1"/>
              <a:t>lošeg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. </a:t>
            </a:r>
            <a:r>
              <a:rPr lang="en-US" sz="2000" dirty="0" err="1"/>
              <a:t>Zagušljiv</a:t>
            </a:r>
            <a:r>
              <a:rPr lang="en-US" sz="2000" dirty="0"/>
              <a:t>, </a:t>
            </a:r>
            <a:r>
              <a:rPr lang="en-US" sz="2000" dirty="0" err="1"/>
              <a:t>karakterističan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amonijak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čak</a:t>
            </a:r>
            <a:r>
              <a:rPr lang="en-US" sz="2000" dirty="0"/>
              <a:t> </a:t>
            </a:r>
            <a:r>
              <a:rPr lang="en-US" sz="2000" dirty="0" err="1"/>
              <a:t>veoma</a:t>
            </a:r>
            <a:r>
              <a:rPr lang="en-US" sz="2000" dirty="0"/>
              <a:t> </a:t>
            </a:r>
            <a:r>
              <a:rPr lang="en-US" sz="2000" dirty="0" err="1"/>
              <a:t>neprijatan</a:t>
            </a:r>
            <a:r>
              <a:rPr lang="en-US" sz="2000" dirty="0"/>
              <a:t> (do </a:t>
            </a:r>
            <a:r>
              <a:rPr lang="en-US" sz="2000" dirty="0" err="1"/>
              <a:t>izraženo</a:t>
            </a:r>
            <a:r>
              <a:rPr lang="en-US" sz="2000" dirty="0"/>
              <a:t> </a:t>
            </a:r>
            <a:r>
              <a:rPr lang="en-US" sz="2000" dirty="0" err="1"/>
              <a:t>smrdljiv</a:t>
            </a:r>
            <a:r>
              <a:rPr lang="en-US" sz="2000" dirty="0"/>
              <a:t>),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silaža</a:t>
            </a:r>
            <a:r>
              <a:rPr lang="en-US" sz="2000" dirty="0"/>
              <a:t> </a:t>
            </a:r>
            <a:r>
              <a:rPr lang="en-US" sz="2000" dirty="0" err="1"/>
              <a:t>poprima</a:t>
            </a:r>
            <a:r>
              <a:rPr lang="en-US" sz="2000" dirty="0"/>
              <a:t> </a:t>
            </a:r>
            <a:r>
              <a:rPr lang="en-US" sz="2000" dirty="0" err="1"/>
              <a:t>kada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u </a:t>
            </a:r>
            <a:r>
              <a:rPr lang="en-US" sz="2000" dirty="0" err="1"/>
              <a:t>njoj</a:t>
            </a:r>
            <a:r>
              <a:rPr lang="en-US" sz="2000" dirty="0"/>
              <a:t> </a:t>
            </a:r>
            <a:r>
              <a:rPr lang="en-US" sz="2000" dirty="0" err="1"/>
              <a:t>dugo</a:t>
            </a:r>
            <a:r>
              <a:rPr lang="en-US" sz="2000" dirty="0"/>
              <a:t> </a:t>
            </a:r>
            <a:r>
              <a:rPr lang="en-US" sz="2000" dirty="0" err="1"/>
              <a:t>prisutne</a:t>
            </a:r>
            <a:r>
              <a:rPr lang="en-US" sz="2000" dirty="0"/>
              <a:t> </a:t>
            </a:r>
            <a:r>
              <a:rPr lang="en-US" sz="2000" dirty="0" err="1"/>
              <a:t>proteolitičke</a:t>
            </a:r>
            <a:r>
              <a:rPr lang="en-US" sz="2000" dirty="0"/>
              <a:t> </a:t>
            </a:r>
            <a:r>
              <a:rPr lang="en-US" sz="2000" dirty="0" err="1"/>
              <a:t>bakterije</a:t>
            </a:r>
            <a:r>
              <a:rPr lang="en-US" sz="2000" dirty="0"/>
              <a:t>, </a:t>
            </a:r>
            <a:r>
              <a:rPr lang="en-US" sz="2000" dirty="0" err="1"/>
              <a:t>bilo</a:t>
            </a:r>
            <a:r>
              <a:rPr lang="en-US" sz="2000" dirty="0"/>
              <a:t> u </a:t>
            </a:r>
            <a:r>
              <a:rPr lang="en-US" sz="2000" dirty="0" err="1"/>
              <a:t>aerobnoj</a:t>
            </a:r>
            <a:r>
              <a:rPr lang="en-US" sz="2000" dirty="0"/>
              <a:t> </a:t>
            </a:r>
            <a:r>
              <a:rPr lang="en-US" sz="2000" dirty="0" err="1"/>
              <a:t>fazi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tu</a:t>
            </a:r>
            <a:r>
              <a:rPr lang="en-US" sz="2000" dirty="0"/>
              <a:t> </a:t>
            </a:r>
            <a:r>
              <a:rPr lang="en-US" sz="2000" dirty="0" err="1"/>
              <a:t>naknadno</a:t>
            </a:r>
            <a:r>
              <a:rPr lang="en-US" sz="2000" dirty="0"/>
              <a:t> </a:t>
            </a:r>
            <a:r>
              <a:rPr lang="en-US" sz="2000" dirty="0" err="1"/>
              <a:t>dospele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kvalitetne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je </a:t>
            </a:r>
            <a:r>
              <a:rPr lang="en-US" sz="2000" dirty="0" err="1"/>
              <a:t>prijatno</a:t>
            </a:r>
            <a:r>
              <a:rPr lang="en-US" sz="2000" dirty="0"/>
              <a:t> </a:t>
            </a:r>
            <a:r>
              <a:rPr lang="en-US" sz="2000" dirty="0" err="1"/>
              <a:t>blag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aromatično</a:t>
            </a:r>
            <a:r>
              <a:rPr lang="en-US" sz="2000" dirty="0"/>
              <a:t> </a:t>
            </a:r>
            <a:r>
              <a:rPr lang="en-US" sz="2000" dirty="0" err="1"/>
              <a:t>kiselkast</a:t>
            </a:r>
            <a:r>
              <a:rPr lang="en-US" sz="2000" dirty="0"/>
              <a:t>, a </a:t>
            </a:r>
            <a:r>
              <a:rPr lang="en-US" sz="2000" dirty="0" err="1"/>
              <a:t>životinje</a:t>
            </a:r>
            <a:r>
              <a:rPr lang="en-US" sz="2000" dirty="0"/>
              <a:t> je </a:t>
            </a:r>
            <a:r>
              <a:rPr lang="en-US" sz="2000" dirty="0" err="1"/>
              <a:t>rado</a:t>
            </a:r>
            <a:r>
              <a:rPr lang="en-US" sz="2000" dirty="0"/>
              <a:t> </a:t>
            </a:r>
            <a:r>
              <a:rPr lang="en-US" sz="2000" dirty="0" err="1"/>
              <a:t>jedu</a:t>
            </a:r>
            <a:r>
              <a:rPr lang="en-US" sz="2000" dirty="0"/>
              <a:t>. </a:t>
            </a:r>
            <a:r>
              <a:rPr lang="en-US" sz="2000" dirty="0" err="1"/>
              <a:t>Posledica</a:t>
            </a:r>
            <a:r>
              <a:rPr lang="en-US" sz="2000" dirty="0"/>
              <a:t> </a:t>
            </a:r>
            <a:r>
              <a:rPr lang="en-US" sz="2000" dirty="0" err="1"/>
              <a:t>veće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sirćetne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 je </a:t>
            </a:r>
            <a:r>
              <a:rPr lang="en-US" sz="2000" dirty="0" err="1"/>
              <a:t>izrazito</a:t>
            </a:r>
            <a:r>
              <a:rPr lang="en-US" sz="2000" dirty="0"/>
              <a:t> </a:t>
            </a:r>
            <a:r>
              <a:rPr lang="en-US" sz="2000" dirty="0" err="1"/>
              <a:t>kiseo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, a </a:t>
            </a:r>
            <a:r>
              <a:rPr lang="en-US" sz="2000" dirty="0" err="1"/>
              <a:t>bljutav</a:t>
            </a:r>
            <a:r>
              <a:rPr lang="en-US" sz="2000" dirty="0"/>
              <a:t>, </a:t>
            </a:r>
            <a:r>
              <a:rPr lang="en-US" sz="2000" dirty="0" err="1"/>
              <a:t>nagorak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veće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buterne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. </a:t>
            </a:r>
            <a:r>
              <a:rPr lang="en-US" sz="2000" dirty="0" err="1"/>
              <a:t>Gorak</a:t>
            </a:r>
            <a:r>
              <a:rPr lang="en-US" sz="2000" dirty="0"/>
              <a:t>, </a:t>
            </a:r>
            <a:r>
              <a:rPr lang="en-US" sz="2000" dirty="0" err="1"/>
              <a:t>neprijatan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posledica</a:t>
            </a:r>
            <a:r>
              <a:rPr lang="en-US" sz="2000" dirty="0"/>
              <a:t> </a:t>
            </a:r>
            <a:r>
              <a:rPr lang="en-US" sz="2000" dirty="0" err="1"/>
              <a:t>povećanog</a:t>
            </a:r>
            <a:r>
              <a:rPr lang="en-US" sz="2000" dirty="0"/>
              <a:t> </a:t>
            </a:r>
            <a:r>
              <a:rPr lang="en-US" sz="2000" dirty="0" err="1"/>
              <a:t>obima</a:t>
            </a:r>
            <a:r>
              <a:rPr lang="en-US" sz="2000" dirty="0"/>
              <a:t> </a:t>
            </a:r>
            <a:r>
              <a:rPr lang="en-US" sz="2000" dirty="0" err="1"/>
              <a:t>razlaganja</a:t>
            </a:r>
            <a:r>
              <a:rPr lang="en-US" sz="2000" dirty="0"/>
              <a:t> </a:t>
            </a:r>
            <a:r>
              <a:rPr lang="en-US" sz="2000" dirty="0" err="1"/>
              <a:t>proteina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oslobađanja</a:t>
            </a:r>
            <a:r>
              <a:rPr lang="en-US" sz="2000" dirty="0"/>
              <a:t> </a:t>
            </a:r>
            <a:r>
              <a:rPr lang="en-US" sz="2000" dirty="0" err="1"/>
              <a:t>amonijaka</a:t>
            </a:r>
            <a:r>
              <a:rPr lang="en-US" sz="2000" dirty="0"/>
              <a:t>. U </a:t>
            </a:r>
            <a:r>
              <a:rPr lang="en-US" sz="2000" dirty="0" err="1"/>
              <a:t>svakom</a:t>
            </a:r>
            <a:r>
              <a:rPr lang="en-US" sz="2000" dirty="0"/>
              <a:t> </a:t>
            </a:r>
            <a:r>
              <a:rPr lang="en-US" sz="2000" dirty="0" err="1"/>
              <a:t>slučaju</a:t>
            </a:r>
            <a:r>
              <a:rPr lang="en-US" sz="2000" dirty="0"/>
              <a:t>, pre </a:t>
            </a:r>
            <a:r>
              <a:rPr lang="en-US" sz="2000" dirty="0" err="1"/>
              <a:t>izvršenog</a:t>
            </a:r>
            <a:r>
              <a:rPr lang="en-US" sz="2000" dirty="0"/>
              <a:t> </a:t>
            </a:r>
            <a:r>
              <a:rPr lang="en-US" sz="2000" dirty="0" err="1"/>
              <a:t>detaljnog</a:t>
            </a:r>
            <a:r>
              <a:rPr lang="en-US" sz="2000" dirty="0"/>
              <a:t> </a:t>
            </a:r>
            <a:r>
              <a:rPr lang="en-US" sz="2000" dirty="0" err="1"/>
              <a:t>higijenskog</a:t>
            </a:r>
            <a:r>
              <a:rPr lang="en-US" sz="2000" dirty="0"/>
              <a:t> </a:t>
            </a:r>
            <a:r>
              <a:rPr lang="en-US" sz="2000" dirty="0" err="1"/>
              <a:t>pregleda</a:t>
            </a:r>
            <a:r>
              <a:rPr lang="en-US" sz="2000" dirty="0"/>
              <a:t>, </a:t>
            </a:r>
            <a:r>
              <a:rPr lang="en-US" sz="2000" dirty="0" err="1"/>
              <a:t>ovakvu</a:t>
            </a:r>
            <a:r>
              <a:rPr lang="en-US" sz="2000" dirty="0"/>
              <a:t> </a:t>
            </a:r>
            <a:r>
              <a:rPr lang="en-US" sz="2000" dirty="0" err="1"/>
              <a:t>silažu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</a:t>
            </a:r>
            <a:r>
              <a:rPr lang="en-US" sz="2000" dirty="0" err="1"/>
              <a:t>isključiti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</a:t>
            </a:r>
            <a:r>
              <a:rPr lang="en-US" sz="2000" dirty="0" err="1"/>
              <a:t>ishrane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087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E46E99-D8BF-46DD-B8B0-4900BD16E1AE}"/>
              </a:ext>
            </a:extLst>
          </p:cNvPr>
          <p:cNvSpPr/>
          <p:nvPr/>
        </p:nvSpPr>
        <p:spPr>
          <a:xfrm>
            <a:off x="402336" y="243512"/>
            <a:ext cx="11237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err="1"/>
              <a:t>Struktura</a:t>
            </a:r>
            <a:r>
              <a:rPr lang="en-US" sz="2400" dirty="0"/>
              <a:t> </a:t>
            </a:r>
            <a:r>
              <a:rPr lang="en-US" sz="2400" dirty="0" err="1"/>
              <a:t>dobre</a:t>
            </a:r>
            <a:r>
              <a:rPr lang="en-US" sz="2400" dirty="0"/>
              <a:t> </a:t>
            </a:r>
            <a:r>
              <a:rPr lang="en-US" sz="2400" dirty="0" err="1"/>
              <a:t>silaže</a:t>
            </a:r>
            <a:r>
              <a:rPr lang="en-US" sz="2400" dirty="0"/>
              <a:t> je </a:t>
            </a:r>
            <a:r>
              <a:rPr lang="en-US" sz="2400" dirty="0" err="1"/>
              <a:t>jasno</a:t>
            </a:r>
            <a:r>
              <a:rPr lang="en-US" sz="2400" dirty="0"/>
              <a:t> </a:t>
            </a:r>
            <a:r>
              <a:rPr lang="en-US" sz="2400" dirty="0" err="1"/>
              <a:t>uočljiva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omogućava</a:t>
            </a:r>
            <a:r>
              <a:rPr lang="en-US" sz="2400" dirty="0"/>
              <a:t> </a:t>
            </a:r>
            <a:r>
              <a:rPr lang="en-US" sz="2400" dirty="0" err="1"/>
              <a:t>tačnu</a:t>
            </a:r>
            <a:r>
              <a:rPr lang="en-US" sz="2400" dirty="0"/>
              <a:t> </a:t>
            </a:r>
            <a:r>
              <a:rPr lang="en-US" sz="2400" dirty="0" err="1"/>
              <a:t>identifikaciju</a:t>
            </a:r>
            <a:r>
              <a:rPr lang="en-US" sz="2400" dirty="0"/>
              <a:t> </a:t>
            </a:r>
            <a:r>
              <a:rPr lang="en-US" sz="2400" dirty="0" err="1"/>
              <a:t>vrste</a:t>
            </a:r>
            <a:r>
              <a:rPr lang="en-US" sz="2400" dirty="0"/>
              <a:t>. </a:t>
            </a:r>
            <a:r>
              <a:rPr lang="en-US" sz="2400" dirty="0" err="1"/>
              <a:t>Slepljene</a:t>
            </a:r>
            <a:r>
              <a:rPr lang="en-US" sz="2400" dirty="0"/>
              <a:t> </a:t>
            </a:r>
            <a:r>
              <a:rPr lang="en-US" sz="2400" dirty="0" err="1"/>
              <a:t>stabljike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listovi</a:t>
            </a:r>
            <a:r>
              <a:rPr lang="en-US" sz="2400" dirty="0"/>
              <a:t> </a:t>
            </a:r>
            <a:r>
              <a:rPr lang="en-US" sz="2400" dirty="0" err="1"/>
              <a:t>biljaka</a:t>
            </a:r>
            <a:r>
              <a:rPr lang="en-US" sz="2400" dirty="0"/>
              <a:t> </a:t>
            </a:r>
            <a:r>
              <a:rPr lang="en-US" sz="2400" dirty="0" err="1"/>
              <a:t>koji</a:t>
            </a:r>
            <a:r>
              <a:rPr lang="en-US" sz="2400" dirty="0"/>
              <a:t> se pod </a:t>
            </a:r>
            <a:r>
              <a:rPr lang="en-US" sz="2400" dirty="0" err="1"/>
              <a:t>prstima</a:t>
            </a:r>
            <a:r>
              <a:rPr lang="en-US" sz="2400" dirty="0"/>
              <a:t> </a:t>
            </a:r>
            <a:r>
              <a:rPr lang="en-US" sz="2400" dirty="0" err="1"/>
              <a:t>razmazuju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bilo</a:t>
            </a:r>
            <a:r>
              <a:rPr lang="en-US" sz="2400" dirty="0"/>
              <a:t> </a:t>
            </a:r>
            <a:r>
              <a:rPr lang="en-US" sz="2400" dirty="0" err="1"/>
              <a:t>koji</a:t>
            </a:r>
            <a:r>
              <a:rPr lang="en-US" sz="2400" dirty="0"/>
              <a:t> </a:t>
            </a:r>
            <a:r>
              <a:rPr lang="en-US" sz="2400" dirty="0" err="1"/>
              <a:t>drugi</a:t>
            </a:r>
            <a:r>
              <a:rPr lang="en-US" sz="2400" dirty="0"/>
              <a:t> </a:t>
            </a:r>
            <a:r>
              <a:rPr lang="en-US" sz="2400" dirty="0" err="1"/>
              <a:t>način</a:t>
            </a:r>
            <a:r>
              <a:rPr lang="en-US" sz="2400" dirty="0"/>
              <a:t> </a:t>
            </a:r>
            <a:r>
              <a:rPr lang="en-US" sz="2400" dirty="0" err="1"/>
              <a:t>promenjena</a:t>
            </a:r>
            <a:r>
              <a:rPr lang="en-US" sz="2400" dirty="0"/>
              <a:t> </a:t>
            </a:r>
            <a:r>
              <a:rPr lang="en-US" sz="2400" dirty="0" err="1"/>
              <a:t>struktura</a:t>
            </a:r>
            <a:r>
              <a:rPr lang="en-US" sz="2400" dirty="0"/>
              <a:t>, </a:t>
            </a:r>
            <a:r>
              <a:rPr lang="en-US" sz="2400" dirty="0" err="1"/>
              <a:t>ukazuje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nepravilan</a:t>
            </a:r>
            <a:r>
              <a:rPr lang="en-US" sz="2400" dirty="0"/>
              <a:t> </a:t>
            </a:r>
            <a:r>
              <a:rPr lang="en-US" sz="2400" dirty="0" err="1"/>
              <a:t>proces</a:t>
            </a:r>
            <a:r>
              <a:rPr lang="en-US" sz="2400" dirty="0"/>
              <a:t> </a:t>
            </a:r>
            <a:r>
              <a:rPr lang="en-US" sz="2400" dirty="0" err="1"/>
              <a:t>siliranja</a:t>
            </a:r>
            <a:r>
              <a:rPr lang="en-US" sz="2400" dirty="0"/>
              <a:t> (</a:t>
            </a:r>
            <a:r>
              <a:rPr lang="en-US" sz="2400" dirty="0" err="1"/>
              <a:t>nepravilna</a:t>
            </a:r>
            <a:r>
              <a:rPr lang="en-US" sz="2400" dirty="0"/>
              <a:t> </a:t>
            </a:r>
            <a:r>
              <a:rPr lang="en-US" sz="2400" dirty="0" err="1"/>
              <a:t>tehnika</a:t>
            </a:r>
            <a:r>
              <a:rPr lang="en-US" sz="2400" dirty="0"/>
              <a:t>, </a:t>
            </a:r>
            <a:r>
              <a:rPr lang="en-US" sz="2400" dirty="0" err="1"/>
              <a:t>neobezbeđeni</a:t>
            </a:r>
            <a:r>
              <a:rPr lang="en-US" sz="2400" dirty="0"/>
              <a:t> </a:t>
            </a:r>
            <a:r>
              <a:rPr lang="en-US" sz="2400" dirty="0" err="1"/>
              <a:t>uslovi</a:t>
            </a:r>
            <a:r>
              <a:rPr lang="en-US" sz="2400" dirty="0"/>
              <a:t>)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eventualnu</a:t>
            </a:r>
            <a:r>
              <a:rPr lang="en-US" sz="2400" dirty="0"/>
              <a:t> </a:t>
            </a:r>
            <a:r>
              <a:rPr lang="en-US" sz="2400" dirty="0" err="1"/>
              <a:t>štetnost</a:t>
            </a:r>
            <a:r>
              <a:rPr lang="en-US" sz="2400" dirty="0"/>
              <a:t> </a:t>
            </a:r>
            <a:r>
              <a:rPr lang="en-US" sz="2400" dirty="0" err="1"/>
              <a:t>silaže</a:t>
            </a:r>
            <a:r>
              <a:rPr lang="en-US" sz="2400" dirty="0"/>
              <a:t> (</a:t>
            </a:r>
            <a:r>
              <a:rPr lang="en-US" sz="2400" dirty="0" err="1"/>
              <a:t>pokvarena</a:t>
            </a:r>
            <a:r>
              <a:rPr lang="en-US" sz="2400" dirty="0"/>
              <a:t>, </a:t>
            </a:r>
            <a:r>
              <a:rPr lang="en-US" sz="2400" dirty="0" err="1"/>
              <a:t>trula</a:t>
            </a:r>
            <a:r>
              <a:rPr lang="en-US" sz="2400" dirty="0"/>
              <a:t>).</a:t>
            </a:r>
            <a:endParaRPr lang="sr-Latn-R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b="1" dirty="0" err="1"/>
              <a:t>Konzistencija</a:t>
            </a:r>
            <a:r>
              <a:rPr lang="en-US" sz="2400" dirty="0"/>
              <a:t> </a:t>
            </a:r>
            <a:r>
              <a:rPr lang="en-US" sz="2400" dirty="0" err="1"/>
              <a:t>silaže</a:t>
            </a:r>
            <a:r>
              <a:rPr lang="en-US" sz="2400" dirty="0"/>
              <a:t> je </a:t>
            </a:r>
            <a:r>
              <a:rPr lang="en-US" sz="2400" dirty="0" err="1"/>
              <a:t>meka</a:t>
            </a:r>
            <a:r>
              <a:rPr lang="en-US" sz="2400" dirty="0"/>
              <a:t>, </a:t>
            </a:r>
            <a:r>
              <a:rPr lang="en-US" sz="2400" dirty="0" err="1"/>
              <a:t>elastična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rastresita</a:t>
            </a:r>
            <a:r>
              <a:rPr lang="en-US" sz="2400" dirty="0"/>
              <a:t>. </a:t>
            </a:r>
            <a:r>
              <a:rPr lang="en-US" sz="2400" dirty="0" err="1"/>
              <a:t>Slepljena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sluzava</a:t>
            </a:r>
            <a:r>
              <a:rPr lang="en-US" sz="2400" dirty="0"/>
              <a:t> </a:t>
            </a:r>
            <a:r>
              <a:rPr lang="en-US" sz="2400" dirty="0" err="1"/>
              <a:t>silaža</a:t>
            </a:r>
            <a:r>
              <a:rPr lang="en-US" sz="2400" dirty="0"/>
              <a:t> </a:t>
            </a:r>
            <a:r>
              <a:rPr lang="en-US" sz="2400" dirty="0" err="1"/>
              <a:t>ukazuje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postojanje</a:t>
            </a:r>
            <a:r>
              <a:rPr lang="en-US" sz="2400" dirty="0"/>
              <a:t> </a:t>
            </a:r>
            <a:r>
              <a:rPr lang="en-US" sz="2400" dirty="0" err="1"/>
              <a:t>štetnog</a:t>
            </a:r>
            <a:r>
              <a:rPr lang="en-US" sz="2400" dirty="0"/>
              <a:t> </a:t>
            </a:r>
            <a:r>
              <a:rPr lang="en-US" sz="2400" dirty="0" err="1"/>
              <a:t>previranja</a:t>
            </a:r>
            <a:r>
              <a:rPr lang="en-US" sz="2400" dirty="0"/>
              <a:t>, a </a:t>
            </a:r>
            <a:r>
              <a:rPr lang="en-US" sz="2400" dirty="0" err="1"/>
              <a:t>povećana</a:t>
            </a:r>
            <a:r>
              <a:rPr lang="en-US" sz="2400" dirty="0"/>
              <a:t> </a:t>
            </a:r>
            <a:r>
              <a:rPr lang="en-US" sz="2400" dirty="0" err="1"/>
              <a:t>čvrstoća</a:t>
            </a:r>
            <a:r>
              <a:rPr lang="en-US" sz="2400" dirty="0"/>
              <a:t> </a:t>
            </a:r>
            <a:r>
              <a:rPr lang="en-US" sz="2400" dirty="0" err="1"/>
              <a:t>ukazuje</a:t>
            </a:r>
            <a:r>
              <a:rPr lang="en-US" sz="2400" dirty="0"/>
              <a:t> da </a:t>
            </a:r>
            <a:r>
              <a:rPr lang="en-US" sz="2400" dirty="0" err="1"/>
              <a:t>silaža</a:t>
            </a:r>
            <a:r>
              <a:rPr lang="en-US" sz="2400" dirty="0"/>
              <a:t> </a:t>
            </a:r>
            <a:r>
              <a:rPr lang="en-US" sz="2400" dirty="0" err="1"/>
              <a:t>nema</a:t>
            </a:r>
            <a:r>
              <a:rPr lang="en-US" sz="2400" dirty="0"/>
              <a:t> </a:t>
            </a:r>
            <a:r>
              <a:rPr lang="en-US" sz="2400" dirty="0" err="1"/>
              <a:t>optimalan</a:t>
            </a:r>
            <a:r>
              <a:rPr lang="en-US" sz="2400" dirty="0"/>
              <a:t> </a:t>
            </a:r>
            <a:r>
              <a:rPr lang="en-US" sz="2400" dirty="0" err="1"/>
              <a:t>sadržaj</a:t>
            </a:r>
            <a:r>
              <a:rPr lang="en-US" sz="2400" dirty="0"/>
              <a:t> </a:t>
            </a:r>
            <a:r>
              <a:rPr lang="en-US" sz="2400" dirty="0" err="1"/>
              <a:t>vlage</a:t>
            </a:r>
            <a:r>
              <a:rPr lang="en-US" sz="2400" dirty="0"/>
              <a:t>, a time da je </a:t>
            </a:r>
            <a:r>
              <a:rPr lang="en-US" sz="2400" dirty="0" err="1"/>
              <a:t>proces</a:t>
            </a:r>
            <a:r>
              <a:rPr lang="en-US" sz="2400" dirty="0"/>
              <a:t> </a:t>
            </a:r>
            <a:r>
              <a:rPr lang="en-US" sz="2400" dirty="0" err="1"/>
              <a:t>siliranja</a:t>
            </a:r>
            <a:r>
              <a:rPr lang="en-US" sz="2400" dirty="0"/>
              <a:t> </a:t>
            </a:r>
            <a:r>
              <a:rPr lang="en-US" sz="2400" dirty="0" err="1"/>
              <a:t>nepravilno</a:t>
            </a:r>
            <a:r>
              <a:rPr lang="en-US" sz="2400" dirty="0"/>
              <a:t> </a:t>
            </a:r>
            <a:r>
              <a:rPr lang="en-US" sz="2400" dirty="0" err="1"/>
              <a:t>tekao</a:t>
            </a:r>
            <a:r>
              <a:rPr lang="en-US" sz="2400" dirty="0"/>
              <a:t>. </a:t>
            </a:r>
            <a:r>
              <a:rPr lang="en-US" sz="2400" dirty="0" err="1"/>
              <a:t>Promenjena</a:t>
            </a:r>
            <a:r>
              <a:rPr lang="en-US" sz="2400" dirty="0"/>
              <a:t> </a:t>
            </a:r>
            <a:r>
              <a:rPr lang="en-US" sz="2400" dirty="0" err="1"/>
              <a:t>konzistencija</a:t>
            </a:r>
            <a:r>
              <a:rPr lang="en-US" sz="2400" dirty="0"/>
              <a:t> </a:t>
            </a:r>
            <a:r>
              <a:rPr lang="en-US" sz="2400" dirty="0" err="1"/>
              <a:t>ukazuje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mogućnost</a:t>
            </a:r>
            <a:r>
              <a:rPr lang="en-US" sz="2400" dirty="0"/>
              <a:t> da </a:t>
            </a:r>
            <a:r>
              <a:rPr lang="en-US" sz="2400" dirty="0" err="1"/>
              <a:t>silaža</a:t>
            </a:r>
            <a:r>
              <a:rPr lang="en-US" sz="2400" dirty="0"/>
              <a:t> </a:t>
            </a:r>
            <a:r>
              <a:rPr lang="en-US" sz="2400" dirty="0" err="1"/>
              <a:t>nije</a:t>
            </a:r>
            <a:r>
              <a:rPr lang="en-US" sz="2400" dirty="0"/>
              <a:t> </a:t>
            </a:r>
            <a:r>
              <a:rPr lang="en-US" sz="2400" dirty="0" err="1"/>
              <a:t>upotrebljiva</a:t>
            </a:r>
            <a:r>
              <a:rPr lang="en-US" sz="2400" dirty="0"/>
              <a:t>.</a:t>
            </a:r>
            <a:endParaRPr lang="sr-Latn-R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b="1" dirty="0" err="1"/>
              <a:t>Silaža</a:t>
            </a:r>
            <a:r>
              <a:rPr lang="en-US" sz="2400" b="1" dirty="0"/>
              <a:t> </a:t>
            </a:r>
            <a:r>
              <a:rPr lang="en-US" sz="2400" b="1" dirty="0" err="1"/>
              <a:t>predstavlja</a:t>
            </a:r>
            <a:r>
              <a:rPr lang="en-US" sz="2400" b="1" dirty="0"/>
              <a:t> </a:t>
            </a:r>
            <a:r>
              <a:rPr lang="en-US" sz="2400" b="1" dirty="0" err="1"/>
              <a:t>sočno</a:t>
            </a:r>
            <a:r>
              <a:rPr lang="en-US" sz="2400" b="1" dirty="0"/>
              <a:t> </a:t>
            </a:r>
            <a:r>
              <a:rPr lang="en-US" sz="2400" b="1" dirty="0" err="1"/>
              <a:t>hranivo</a:t>
            </a:r>
            <a:r>
              <a:rPr lang="en-US" sz="2400" b="1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obično</a:t>
            </a:r>
            <a:r>
              <a:rPr lang="en-US" sz="2400" dirty="0"/>
              <a:t> </a:t>
            </a:r>
            <a:r>
              <a:rPr lang="en-US" sz="2400" dirty="0" err="1"/>
              <a:t>sadrži</a:t>
            </a:r>
            <a:r>
              <a:rPr lang="en-US" sz="2400" dirty="0"/>
              <a:t> </a:t>
            </a:r>
            <a:r>
              <a:rPr lang="sr-Cyrl-RS" sz="2400" dirty="0"/>
              <a:t>о</a:t>
            </a:r>
            <a:r>
              <a:rPr lang="en-US" sz="2400" dirty="0"/>
              <a:t>k</a:t>
            </a:r>
            <a:r>
              <a:rPr lang="sr-Cyrl-RS" sz="2400" dirty="0"/>
              <a:t>о 70% </a:t>
            </a:r>
            <a:r>
              <a:rPr lang="en-US" sz="2400" dirty="0" err="1"/>
              <a:t>vlage</a:t>
            </a:r>
            <a:r>
              <a:rPr lang="en-US" sz="2400" dirty="0"/>
              <a:t>,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izuzetkom</a:t>
            </a:r>
            <a:r>
              <a:rPr lang="en-US" sz="2400" dirty="0"/>
              <a:t> </a:t>
            </a:r>
            <a:r>
              <a:rPr lang="en-US" sz="2400" dirty="0" err="1"/>
              <a:t>silaže</a:t>
            </a:r>
            <a:r>
              <a:rPr lang="en-US" sz="2400" dirty="0"/>
              <a:t> </a:t>
            </a:r>
            <a:r>
              <a:rPr lang="en-US" sz="2400" dirty="0" err="1"/>
              <a:t>vlažno</a:t>
            </a:r>
            <a:r>
              <a:rPr lang="en-US" sz="2400" dirty="0"/>
              <a:t> </a:t>
            </a:r>
            <a:r>
              <a:rPr lang="en-US" sz="2400" dirty="0" err="1"/>
              <a:t>prekrupljenog</a:t>
            </a:r>
            <a:r>
              <a:rPr lang="en-US" sz="2400" dirty="0"/>
              <a:t> </a:t>
            </a:r>
            <a:r>
              <a:rPr lang="en-US" sz="2400" dirty="0" err="1"/>
              <a:t>zrna</a:t>
            </a:r>
            <a:r>
              <a:rPr lang="en-US" sz="2400" dirty="0"/>
              <a:t> </a:t>
            </a:r>
            <a:r>
              <a:rPr lang="en-US" sz="2400" dirty="0" err="1"/>
              <a:t>kukuruza</a:t>
            </a:r>
            <a:r>
              <a:rPr lang="en-US" sz="2400" dirty="0"/>
              <a:t>, </a:t>
            </a:r>
            <a:r>
              <a:rPr lang="en-US" sz="2400" dirty="0" err="1"/>
              <a:t>koja</a:t>
            </a:r>
            <a:r>
              <a:rPr lang="en-US" sz="2400" dirty="0"/>
              <a:t> </a:t>
            </a:r>
            <a:r>
              <a:rPr lang="en-US" sz="2400" dirty="0" err="1"/>
              <a:t>sadrži</a:t>
            </a:r>
            <a:r>
              <a:rPr lang="en-US" sz="2400" dirty="0"/>
              <a:t> 35% </a:t>
            </a:r>
            <a:r>
              <a:rPr lang="en-US" sz="2400" dirty="0" err="1"/>
              <a:t>vlage</a:t>
            </a:r>
            <a:r>
              <a:rPr lang="en-US" sz="2400" dirty="0"/>
              <a:t>. </a:t>
            </a:r>
            <a:r>
              <a:rPr lang="en-US" sz="2400" dirty="0" err="1"/>
              <a:t>Smanjena</a:t>
            </a:r>
            <a:r>
              <a:rPr lang="en-US" sz="2400" dirty="0"/>
              <a:t> </a:t>
            </a:r>
            <a:r>
              <a:rPr lang="en-US" sz="2400" dirty="0" err="1"/>
              <a:t>količina</a:t>
            </a:r>
            <a:r>
              <a:rPr lang="en-US" sz="2400" dirty="0"/>
              <a:t> </a:t>
            </a:r>
            <a:r>
              <a:rPr lang="en-US" sz="2400" dirty="0" err="1"/>
              <a:t>vlage</a:t>
            </a:r>
            <a:r>
              <a:rPr lang="en-US" sz="2400" dirty="0"/>
              <a:t> (</a:t>
            </a:r>
            <a:r>
              <a:rPr lang="en-US" sz="2400" dirty="0" err="1"/>
              <a:t>ispod</a:t>
            </a:r>
            <a:r>
              <a:rPr lang="en-US" sz="2400" dirty="0"/>
              <a:t> 60%) </a:t>
            </a:r>
            <a:r>
              <a:rPr lang="en-US" sz="2400" dirty="0" err="1"/>
              <a:t>onemogućava</a:t>
            </a:r>
            <a:r>
              <a:rPr lang="en-US" sz="2400" dirty="0"/>
              <a:t> dobro </a:t>
            </a:r>
            <a:r>
              <a:rPr lang="en-US" sz="2400" dirty="0" err="1"/>
              <a:t>siliranje</a:t>
            </a:r>
            <a:r>
              <a:rPr lang="en-US" sz="2400" dirty="0"/>
              <a:t>, a </a:t>
            </a:r>
            <a:r>
              <a:rPr lang="en-US" sz="2400" dirty="0" err="1"/>
              <a:t>povećan</a:t>
            </a:r>
            <a:r>
              <a:rPr lang="en-US" sz="2400" dirty="0"/>
              <a:t> </a:t>
            </a:r>
            <a:r>
              <a:rPr lang="en-US" sz="2400" dirty="0" err="1"/>
              <a:t>sadržaj</a:t>
            </a:r>
            <a:r>
              <a:rPr lang="en-US" sz="2400" dirty="0"/>
              <a:t> </a:t>
            </a:r>
            <a:r>
              <a:rPr lang="en-US" sz="2400" dirty="0" err="1"/>
              <a:t>vlage</a:t>
            </a:r>
            <a:r>
              <a:rPr lang="en-US" sz="2400" dirty="0"/>
              <a:t> (</a:t>
            </a:r>
            <a:r>
              <a:rPr lang="en-US" sz="2400" dirty="0" err="1"/>
              <a:t>iznad</a:t>
            </a:r>
            <a:r>
              <a:rPr lang="en-US" sz="2400" dirty="0"/>
              <a:t> 80%) </a:t>
            </a:r>
            <a:r>
              <a:rPr lang="en-US" sz="2400" dirty="0" err="1"/>
              <a:t>daje</a:t>
            </a:r>
            <a:r>
              <a:rPr lang="en-US" sz="2400" dirty="0"/>
              <a:t> </a:t>
            </a:r>
            <a:r>
              <a:rPr lang="en-US" sz="2400" dirty="0" err="1"/>
              <a:t>silažu</a:t>
            </a:r>
            <a:r>
              <a:rPr lang="en-US" sz="2400" dirty="0"/>
              <a:t> </a:t>
            </a:r>
            <a:r>
              <a:rPr lang="en-US" sz="2400" dirty="0" err="1"/>
              <a:t>izrazito</a:t>
            </a:r>
            <a:r>
              <a:rPr lang="en-US" sz="2400" dirty="0"/>
              <a:t> </a:t>
            </a:r>
            <a:r>
              <a:rPr lang="en-US" sz="2400" dirty="0" err="1"/>
              <a:t>lošeg</a:t>
            </a:r>
            <a:r>
              <a:rPr lang="en-US" sz="2400" dirty="0"/>
              <a:t> </a:t>
            </a:r>
            <a:r>
              <a:rPr lang="en-US" sz="2400" dirty="0" err="1"/>
              <a:t>kvaliteta</a:t>
            </a:r>
            <a:r>
              <a:rPr lang="en-US" sz="2400" dirty="0"/>
              <a:t>. </a:t>
            </a:r>
            <a:r>
              <a:rPr lang="en-US" sz="2400" dirty="0" err="1"/>
              <a:t>Pri</a:t>
            </a:r>
            <a:r>
              <a:rPr lang="en-US" sz="2400" dirty="0"/>
              <a:t> </a:t>
            </a:r>
            <a:r>
              <a:rPr lang="en-US" sz="2400" dirty="0" err="1"/>
              <a:t>smanjenoj</a:t>
            </a:r>
            <a:r>
              <a:rPr lang="en-US" sz="2400" dirty="0"/>
              <a:t> </a:t>
            </a:r>
            <a:r>
              <a:rPr lang="en-US" sz="2400" dirty="0" err="1"/>
              <a:t>vlažnosti</a:t>
            </a:r>
            <a:r>
              <a:rPr lang="en-US" sz="2400" dirty="0"/>
              <a:t> </a:t>
            </a:r>
            <a:r>
              <a:rPr lang="en-US" sz="2400" dirty="0" err="1"/>
              <a:t>bitno</a:t>
            </a:r>
            <a:r>
              <a:rPr lang="en-US" sz="2400" dirty="0"/>
              <a:t> je </a:t>
            </a:r>
            <a:r>
              <a:rPr lang="en-US" sz="2400" dirty="0" err="1"/>
              <a:t>promenjena</a:t>
            </a:r>
            <a:r>
              <a:rPr lang="en-US" sz="2400" dirty="0"/>
              <a:t> </a:t>
            </a:r>
            <a:r>
              <a:rPr lang="en-US" sz="2400" dirty="0" err="1"/>
              <a:t>konzistencija</a:t>
            </a:r>
            <a:r>
              <a:rPr lang="en-US" sz="2400" dirty="0"/>
              <a:t> (</a:t>
            </a:r>
            <a:r>
              <a:rPr lang="en-US" sz="2400" dirty="0" err="1"/>
              <a:t>čvrsta</a:t>
            </a:r>
            <a:r>
              <a:rPr lang="en-US" sz="2400" dirty="0"/>
              <a:t>), a 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povećane</a:t>
            </a:r>
            <a:r>
              <a:rPr lang="en-US" sz="2400" dirty="0"/>
              <a:t>, </a:t>
            </a:r>
            <a:r>
              <a:rPr lang="en-US" sz="2400" dirty="0" err="1"/>
              <a:t>uočava</a:t>
            </a:r>
            <a:r>
              <a:rPr lang="en-US" sz="2400" dirty="0"/>
              <a:t> se </a:t>
            </a:r>
            <a:r>
              <a:rPr lang="en-US" sz="2400" dirty="0" err="1"/>
              <a:t>vlažnost</a:t>
            </a:r>
            <a:r>
              <a:rPr lang="en-US" sz="2400" dirty="0"/>
              <a:t> u </a:t>
            </a:r>
            <a:r>
              <a:rPr lang="en-US" sz="2400" dirty="0" err="1"/>
              <a:t>okolini</a:t>
            </a:r>
            <a:r>
              <a:rPr lang="en-US" sz="2400" dirty="0"/>
              <a:t> silo </a:t>
            </a:r>
            <a:r>
              <a:rPr lang="en-US" sz="2400" dirty="0" err="1"/>
              <a:t>prostora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se pod </a:t>
            </a:r>
            <a:r>
              <a:rPr lang="en-US" sz="2400" dirty="0" err="1"/>
              <a:t>pritiskom</a:t>
            </a:r>
            <a:r>
              <a:rPr lang="en-US" sz="2400" dirty="0"/>
              <a:t> cedi </a:t>
            </a:r>
            <a:r>
              <a:rPr lang="en-US" sz="2400" dirty="0" err="1"/>
              <a:t>veća</a:t>
            </a:r>
            <a:r>
              <a:rPr lang="en-US" sz="2400" dirty="0"/>
              <a:t> </a:t>
            </a:r>
            <a:r>
              <a:rPr lang="en-US" sz="2400" dirty="0" err="1"/>
              <a:t>količina</a:t>
            </a:r>
            <a:r>
              <a:rPr lang="en-US" sz="2400" dirty="0"/>
              <a:t> </a:t>
            </a:r>
            <a:r>
              <a:rPr lang="en-US" sz="2400" dirty="0" err="1"/>
              <a:t>tečnosti</a:t>
            </a:r>
            <a:r>
              <a:rPr lang="en-US" sz="2400" dirty="0"/>
              <a:t> </a:t>
            </a:r>
            <a:r>
              <a:rPr lang="en-US" sz="2400" dirty="0" err="1"/>
              <a:t>neprijatnog</a:t>
            </a:r>
            <a:r>
              <a:rPr lang="en-US" sz="2400" dirty="0"/>
              <a:t> </a:t>
            </a:r>
            <a:r>
              <a:rPr lang="en-US" sz="2400" dirty="0" err="1"/>
              <a:t>mirisa</a:t>
            </a:r>
            <a:r>
              <a:rPr lang="en-US" sz="2400" dirty="0"/>
              <a:t>. U </a:t>
            </a:r>
            <a:r>
              <a:rPr lang="en-US" sz="2400" dirty="0" err="1"/>
              <a:t>svakom</a:t>
            </a:r>
            <a:r>
              <a:rPr lang="en-US" sz="2400" dirty="0"/>
              <a:t> </a:t>
            </a:r>
            <a:r>
              <a:rPr lang="en-US" sz="2400" dirty="0" err="1"/>
              <a:t>slučaju</a:t>
            </a:r>
            <a:r>
              <a:rPr lang="en-US" sz="2400" dirty="0"/>
              <a:t>, pre </a:t>
            </a:r>
            <a:r>
              <a:rPr lang="en-US" sz="2400" dirty="0" err="1"/>
              <a:t>konačne</a:t>
            </a:r>
            <a:r>
              <a:rPr lang="en-US" sz="2400" dirty="0"/>
              <a:t> </a:t>
            </a:r>
            <a:r>
              <a:rPr lang="en-US" sz="2400" dirty="0" err="1"/>
              <a:t>ocene</a:t>
            </a:r>
            <a:r>
              <a:rPr lang="en-US" sz="2400" dirty="0"/>
              <a:t> </a:t>
            </a:r>
            <a:r>
              <a:rPr lang="sr-Cyrl-RS" sz="2400" dirty="0"/>
              <a:t>о </a:t>
            </a:r>
            <a:r>
              <a:rPr lang="en-US" sz="2400" dirty="0" err="1"/>
              <a:t>upotrebljivosti</a:t>
            </a:r>
            <a:r>
              <a:rPr lang="en-US" sz="2400" dirty="0"/>
              <a:t>, </a:t>
            </a:r>
            <a:r>
              <a:rPr lang="en-US" sz="2400" dirty="0" err="1"/>
              <a:t>potrebno</a:t>
            </a:r>
            <a:r>
              <a:rPr lang="en-US" sz="2400" dirty="0"/>
              <a:t> je </a:t>
            </a:r>
            <a:r>
              <a:rPr lang="en-US" sz="2400" dirty="0" err="1"/>
              <a:t>izvršiti</a:t>
            </a:r>
            <a:r>
              <a:rPr lang="en-US" sz="2400" dirty="0"/>
              <a:t> </a:t>
            </a:r>
            <a:r>
              <a:rPr lang="en-US" sz="2400" dirty="0" err="1"/>
              <a:t>laboratorijske</a:t>
            </a:r>
            <a:r>
              <a:rPr lang="en-US" sz="2400" dirty="0"/>
              <a:t> </a:t>
            </a:r>
            <a:r>
              <a:rPr lang="en-US" sz="2400" dirty="0" err="1"/>
              <a:t>analize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5584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6B7DD-B01C-4329-BFCC-1B84CF8CC833}"/>
              </a:ext>
            </a:extLst>
          </p:cNvPr>
          <p:cNvSpPr/>
          <p:nvPr/>
        </p:nvSpPr>
        <p:spPr>
          <a:xfrm>
            <a:off x="266700" y="420624"/>
            <a:ext cx="11658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Strane</a:t>
            </a:r>
            <a:r>
              <a:rPr lang="en-US" sz="2000" b="1" dirty="0"/>
              <a:t> </a:t>
            </a:r>
            <a:r>
              <a:rPr lang="en-US" sz="2000" b="1" dirty="0" err="1"/>
              <a:t>primese</a:t>
            </a:r>
            <a:r>
              <a:rPr lang="en-US" sz="2000" b="1" dirty="0"/>
              <a:t> </a:t>
            </a:r>
            <a:r>
              <a:rPr lang="en-US" sz="2000" dirty="0"/>
              <a:t>u </a:t>
            </a:r>
            <a:r>
              <a:rPr lang="en-US" sz="2000" dirty="0" err="1"/>
              <a:t>silaži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da </a:t>
            </a:r>
            <a:r>
              <a:rPr lang="en-US" sz="2000" dirty="0" err="1"/>
              <a:t>budu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. </a:t>
            </a:r>
          </a:p>
          <a:p>
            <a:pPr algn="just"/>
            <a:r>
              <a:rPr lang="en-US" sz="2000" dirty="0"/>
              <a:t>Od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 </a:t>
            </a:r>
            <a:r>
              <a:rPr lang="en-US" sz="2000" dirty="0" err="1"/>
              <a:t>najčešce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prisutne</a:t>
            </a:r>
            <a:r>
              <a:rPr lang="en-US" sz="2000" dirty="0"/>
              <a:t> </a:t>
            </a:r>
            <a:r>
              <a:rPr lang="en-US" sz="2000" dirty="0" err="1"/>
              <a:t>mineralne</a:t>
            </a:r>
            <a:r>
              <a:rPr lang="en-US" sz="2000" dirty="0"/>
              <a:t> (</a:t>
            </a:r>
            <a:r>
              <a:rPr lang="en-US" sz="2000" dirty="0" err="1"/>
              <a:t>zemlja</a:t>
            </a:r>
            <a:r>
              <a:rPr lang="en-US" sz="2000" dirty="0"/>
              <a:t>, </a:t>
            </a:r>
            <a:r>
              <a:rPr lang="en-US" sz="2000" dirty="0" err="1"/>
              <a:t>pesak</a:t>
            </a:r>
            <a:r>
              <a:rPr lang="en-US" sz="2000" dirty="0"/>
              <a:t>, </a:t>
            </a:r>
            <a:r>
              <a:rPr lang="en-US" sz="2000" dirty="0" err="1"/>
              <a:t>staklo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različiti</a:t>
            </a:r>
            <a:r>
              <a:rPr lang="en-US" sz="2000" dirty="0"/>
              <a:t> </a:t>
            </a:r>
            <a:r>
              <a:rPr lang="en-US" sz="2000" dirty="0" err="1"/>
              <a:t>metalni</a:t>
            </a:r>
            <a:r>
              <a:rPr lang="en-US" sz="2000" dirty="0"/>
              <a:t> </a:t>
            </a:r>
            <a:r>
              <a:rPr lang="en-US" sz="2000" dirty="0" err="1"/>
              <a:t>predmeti</a:t>
            </a:r>
            <a:r>
              <a:rPr lang="en-US" sz="2000" dirty="0"/>
              <a:t>), pored </a:t>
            </a:r>
            <a:r>
              <a:rPr lang="en-US" sz="2000" dirty="0" err="1"/>
              <a:t>navedenog</a:t>
            </a:r>
            <a:r>
              <a:rPr lang="en-US" sz="2000" dirty="0"/>
              <a:t>, u </a:t>
            </a:r>
            <a:r>
              <a:rPr lang="en-US" sz="2000" dirty="0" err="1"/>
              <a:t>silaži</a:t>
            </a:r>
            <a:r>
              <a:rPr lang="en-US" sz="2000" dirty="0"/>
              <a:t> se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neorganski</a:t>
            </a:r>
            <a:r>
              <a:rPr lang="en-US" sz="2000" dirty="0"/>
              <a:t> </a:t>
            </a:r>
            <a:r>
              <a:rPr lang="en-US" sz="2000" dirty="0" err="1"/>
              <a:t>otrovi</a:t>
            </a:r>
            <a:r>
              <a:rPr lang="en-US" sz="2000" dirty="0"/>
              <a:t> (</a:t>
            </a:r>
            <a:r>
              <a:rPr lang="en-US" sz="2000" dirty="0" err="1"/>
              <a:t>agrotehnička</a:t>
            </a:r>
            <a:r>
              <a:rPr lang="en-US" sz="2000" dirty="0"/>
              <a:t> </a:t>
            </a:r>
            <a:r>
              <a:rPr lang="en-US" sz="2000" dirty="0" err="1"/>
              <a:t>sredstva</a:t>
            </a:r>
            <a:r>
              <a:rPr lang="en-US" sz="2000" dirty="0"/>
              <a:t> za </a:t>
            </a:r>
            <a:r>
              <a:rPr lang="en-US" sz="2000" dirty="0" err="1"/>
              <a:t>suzbijanje</a:t>
            </a:r>
            <a:r>
              <a:rPr lang="en-US" sz="2000" dirty="0"/>
              <a:t> </a:t>
            </a:r>
            <a:r>
              <a:rPr lang="en-US" sz="2000" dirty="0" err="1"/>
              <a:t>biljnih</a:t>
            </a:r>
            <a:r>
              <a:rPr lang="en-US" sz="2000" dirty="0"/>
              <a:t> </a:t>
            </a:r>
            <a:r>
              <a:rPr lang="en-US" sz="2000" dirty="0" err="1"/>
              <a:t>štetočina</a:t>
            </a:r>
            <a:r>
              <a:rPr lang="en-US" sz="2000" dirty="0"/>
              <a:t>). </a:t>
            </a:r>
          </a:p>
          <a:p>
            <a:pPr algn="just"/>
            <a:r>
              <a:rPr lang="en-US" sz="2000" dirty="0"/>
              <a:t>Od </a:t>
            </a:r>
            <a:r>
              <a:rPr lang="en-US" sz="2000" dirty="0" err="1"/>
              <a:t>organskih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se u </a:t>
            </a:r>
            <a:r>
              <a:rPr lang="en-US" sz="2000" dirty="0" err="1"/>
              <a:t>manjem</a:t>
            </a:r>
            <a:r>
              <a:rPr lang="en-US" sz="2000" dirty="0"/>
              <a:t> </a:t>
            </a:r>
            <a:r>
              <a:rPr lang="en-US" sz="2000" dirty="0" err="1"/>
              <a:t>obimu</a:t>
            </a:r>
            <a:r>
              <a:rPr lang="en-US" sz="2000" dirty="0"/>
              <a:t>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cele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delovi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ne </a:t>
            </a:r>
            <a:r>
              <a:rPr lang="en-US" sz="2000" dirty="0" err="1"/>
              <a:t>pripadaju</a:t>
            </a:r>
            <a:r>
              <a:rPr lang="en-US" sz="2000" dirty="0"/>
              <a:t> </a:t>
            </a:r>
            <a:r>
              <a:rPr lang="en-US" sz="2000" dirty="0" err="1"/>
              <a:t>biljnoj</a:t>
            </a:r>
            <a:r>
              <a:rPr lang="en-US" sz="2000" dirty="0"/>
              <a:t> </a:t>
            </a:r>
            <a:r>
              <a:rPr lang="en-US" sz="2000" dirty="0" err="1"/>
              <a:t>vrsti</a:t>
            </a:r>
            <a:r>
              <a:rPr lang="en-US" sz="2000" dirty="0"/>
              <a:t> od </a:t>
            </a:r>
            <a:r>
              <a:rPr lang="en-US" sz="2000" dirty="0" err="1"/>
              <a:t>koje</a:t>
            </a:r>
            <a:r>
              <a:rPr lang="en-US" sz="2000" dirty="0"/>
              <a:t> je </a:t>
            </a:r>
            <a:r>
              <a:rPr lang="en-US" sz="2000" dirty="0" err="1"/>
              <a:t>silaža</a:t>
            </a:r>
            <a:r>
              <a:rPr lang="en-US" sz="2000" dirty="0"/>
              <a:t> </a:t>
            </a:r>
            <a:r>
              <a:rPr lang="en-US" sz="2000" dirty="0" err="1"/>
              <a:t>spravljena</a:t>
            </a:r>
            <a:r>
              <a:rPr lang="en-US" sz="2000" dirty="0"/>
              <a:t>. U </a:t>
            </a:r>
            <a:r>
              <a:rPr lang="en-US" sz="2000" dirty="0" err="1"/>
              <a:t>silaži</a:t>
            </a:r>
            <a:r>
              <a:rPr lang="en-US" sz="2000" dirty="0"/>
              <a:t> se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izlomljena</a:t>
            </a:r>
            <a:r>
              <a:rPr lang="en-US" sz="2000" dirty="0"/>
              <a:t> </a:t>
            </a:r>
            <a:r>
              <a:rPr lang="en-US" sz="2000" dirty="0" err="1"/>
              <a:t>zrna</a:t>
            </a:r>
            <a:r>
              <a:rPr lang="en-US" sz="2000" dirty="0"/>
              <a:t> </a:t>
            </a:r>
            <a:r>
              <a:rPr lang="en-US" sz="2000" dirty="0" err="1"/>
              <a:t>žitarica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leptirnjača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semenje</a:t>
            </a:r>
            <a:r>
              <a:rPr lang="en-US" sz="2000" dirty="0"/>
              <a:t> </a:t>
            </a:r>
            <a:r>
              <a:rPr lang="en-US" sz="2000" dirty="0" err="1"/>
              <a:t>otrovnih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(</a:t>
            </a:r>
            <a:r>
              <a:rPr lang="en-US" sz="2000" dirty="0" err="1"/>
              <a:t>kukolj</a:t>
            </a:r>
            <a:r>
              <a:rPr lang="en-US" sz="2000" dirty="0"/>
              <a:t>, </a:t>
            </a:r>
            <a:r>
              <a:rPr lang="en-US" sz="2000" dirty="0" err="1"/>
              <a:t>gorušica</a:t>
            </a:r>
            <a:r>
              <a:rPr lang="en-US" sz="2000" dirty="0"/>
              <a:t>, </a:t>
            </a:r>
            <a:r>
              <a:rPr lang="en-US" sz="2000" dirty="0" err="1"/>
              <a:t>tatula</a:t>
            </a:r>
            <a:r>
              <a:rPr lang="en-US" sz="2000" dirty="0"/>
              <a:t>).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izlomljenog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sitnog</a:t>
            </a:r>
            <a:r>
              <a:rPr lang="en-US" sz="2000" dirty="0"/>
              <a:t> </a:t>
            </a:r>
            <a:r>
              <a:rPr lang="en-US" sz="2000" dirty="0" err="1"/>
              <a:t>zrnevlja</a:t>
            </a:r>
            <a:r>
              <a:rPr lang="en-US" sz="2000" dirty="0"/>
              <a:t> </a:t>
            </a:r>
            <a:r>
              <a:rPr lang="en-US" sz="2000" dirty="0" err="1"/>
              <a:t>žitarica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leptirnjača</a:t>
            </a:r>
            <a:r>
              <a:rPr lang="en-US" sz="2000" dirty="0"/>
              <a:t> </a:t>
            </a:r>
            <a:r>
              <a:rPr lang="en-US" sz="2000" dirty="0" err="1"/>
              <a:t>povećava</a:t>
            </a:r>
            <a:r>
              <a:rPr lang="en-US" sz="2000" dirty="0"/>
              <a:t> </a:t>
            </a:r>
            <a:r>
              <a:rPr lang="en-US" sz="2000" dirty="0" err="1"/>
              <a:t>hranljivu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, </a:t>
            </a:r>
            <a:r>
              <a:rPr lang="en-US" sz="2000" dirty="0" err="1"/>
              <a:t>dok</a:t>
            </a:r>
            <a:r>
              <a:rPr lang="en-US" sz="2000" dirty="0"/>
              <a:t> je </a:t>
            </a:r>
            <a:r>
              <a:rPr lang="en-US" sz="2000" dirty="0" err="1"/>
              <a:t>otrovno</a:t>
            </a:r>
            <a:r>
              <a:rPr lang="en-US" sz="2000" dirty="0"/>
              <a:t> </a:t>
            </a:r>
            <a:r>
              <a:rPr lang="en-US" sz="2000" dirty="0" err="1"/>
              <a:t>semenje</a:t>
            </a:r>
            <a:r>
              <a:rPr lang="en-US" sz="2000" dirty="0"/>
              <a:t> </a:t>
            </a:r>
            <a:r>
              <a:rPr lang="en-US" sz="2000" dirty="0" err="1"/>
              <a:t>čini</a:t>
            </a:r>
            <a:r>
              <a:rPr lang="en-US" sz="2000" dirty="0"/>
              <a:t> </a:t>
            </a:r>
            <a:r>
              <a:rPr lang="en-US" sz="2000" dirty="0" err="1"/>
              <a:t>neopotrebljivom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/>
              <a:t>Pored </a:t>
            </a:r>
            <a:r>
              <a:rPr lang="en-US" sz="2000" dirty="0" err="1"/>
              <a:t>napred</a:t>
            </a:r>
            <a:r>
              <a:rPr lang="en-US" sz="2000" dirty="0"/>
              <a:t> </a:t>
            </a:r>
            <a:r>
              <a:rPr lang="en-US" sz="2000" dirty="0" err="1"/>
              <a:t>pobrojanih</a:t>
            </a:r>
            <a:r>
              <a:rPr lang="en-US" sz="2000" dirty="0"/>
              <a:t> </a:t>
            </a:r>
            <a:r>
              <a:rPr lang="en-US" sz="2000" dirty="0" err="1"/>
              <a:t>organskih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, u </a:t>
            </a:r>
            <a:r>
              <a:rPr lang="en-US" sz="2000" dirty="0" err="1"/>
              <a:t>silaži</a:t>
            </a:r>
            <a:r>
              <a:rPr lang="en-US" sz="2000" dirty="0"/>
              <a:t> se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životinjski</a:t>
            </a:r>
            <a:r>
              <a:rPr lang="en-US" sz="2000" dirty="0"/>
              <a:t> </a:t>
            </a:r>
            <a:r>
              <a:rPr lang="en-US" sz="2000" dirty="0" err="1"/>
              <a:t>leševi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njihovi</a:t>
            </a:r>
            <a:r>
              <a:rPr lang="en-US" sz="2000" dirty="0"/>
              <a:t> </a:t>
            </a:r>
            <a:r>
              <a:rPr lang="en-US" sz="2000" dirty="0" err="1"/>
              <a:t>delovi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njihov</a:t>
            </a:r>
            <a:r>
              <a:rPr lang="en-US" sz="2000" dirty="0"/>
              <a:t> </a:t>
            </a:r>
            <a:r>
              <a:rPr lang="en-US" sz="2000" dirty="0" err="1"/>
              <a:t>izmet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dlake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eventualnu</a:t>
            </a:r>
            <a:r>
              <a:rPr lang="en-US" sz="2000" dirty="0"/>
              <a:t> </a:t>
            </a:r>
            <a:r>
              <a:rPr lang="en-US" sz="2000" dirty="0" err="1"/>
              <a:t>štetnost</a:t>
            </a:r>
            <a:r>
              <a:rPr lang="en-US" sz="2000" dirty="0"/>
              <a:t> </a:t>
            </a:r>
            <a:r>
              <a:rPr lang="en-US" sz="2000" dirty="0" err="1"/>
              <a:t>ovog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. Ova </a:t>
            </a:r>
            <a:r>
              <a:rPr lang="en-US" sz="2000" dirty="0" err="1"/>
              <a:t>pojava</a:t>
            </a:r>
            <a:r>
              <a:rPr lang="en-US" sz="2000" dirty="0"/>
              <a:t> je </a:t>
            </a: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</a:t>
            </a:r>
            <a:r>
              <a:rPr lang="en-US" sz="2000" dirty="0" err="1"/>
              <a:t>veoma</a:t>
            </a:r>
            <a:r>
              <a:rPr lang="en-US" sz="2000" dirty="0"/>
              <a:t> </a:t>
            </a:r>
            <a:r>
              <a:rPr lang="en-US" sz="2000" dirty="0" err="1"/>
              <a:t>opasna</a:t>
            </a:r>
            <a:r>
              <a:rPr lang="en-US" sz="2000" dirty="0"/>
              <a:t>, </a:t>
            </a:r>
            <a:r>
              <a:rPr lang="en-US" sz="2000" dirty="0" err="1"/>
              <a:t>obzirom</a:t>
            </a:r>
            <a:r>
              <a:rPr lang="en-US" sz="2000" dirty="0"/>
              <a:t> da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leševi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anaerobni</a:t>
            </a:r>
            <a:r>
              <a:rPr lang="en-US" sz="2000" dirty="0"/>
              <a:t> </a:t>
            </a:r>
            <a:r>
              <a:rPr lang="en-US" sz="2000" dirty="0" err="1"/>
              <a:t>uslovi</a:t>
            </a:r>
            <a:r>
              <a:rPr lang="en-US" sz="2000" dirty="0"/>
              <a:t> </a:t>
            </a:r>
            <a:r>
              <a:rPr lang="en-US" sz="2000" dirty="0" err="1"/>
              <a:t>izrazito</a:t>
            </a:r>
            <a:r>
              <a:rPr lang="en-US" sz="2000" dirty="0"/>
              <a:t> </a:t>
            </a:r>
            <a:r>
              <a:rPr lang="en-US" sz="2000" dirty="0" err="1"/>
              <a:t>povoljna</a:t>
            </a:r>
            <a:r>
              <a:rPr lang="en-US" sz="2000" dirty="0"/>
              <a:t> </a:t>
            </a:r>
            <a:r>
              <a:rPr lang="en-US" sz="2000" dirty="0" err="1"/>
              <a:t>sredina</a:t>
            </a:r>
            <a:r>
              <a:rPr lang="en-US" sz="2000" dirty="0"/>
              <a:t> za </a:t>
            </a:r>
            <a:r>
              <a:rPr lang="en-US" sz="2000" dirty="0" err="1"/>
              <a:t>razvoj</a:t>
            </a:r>
            <a:r>
              <a:rPr lang="en-US" sz="2000" dirty="0"/>
              <a:t> </a:t>
            </a:r>
            <a:r>
              <a:rPr lang="en-US" sz="2000" dirty="0" err="1"/>
              <a:t>klostridija</a:t>
            </a:r>
            <a:r>
              <a:rPr lang="en-US" sz="2000" dirty="0"/>
              <a:t>, a </a:t>
            </a:r>
            <a:r>
              <a:rPr lang="en-US" sz="2000" dirty="0" err="1"/>
              <a:t>naročito</a:t>
            </a:r>
            <a:r>
              <a:rPr lang="en-US" sz="2000" dirty="0"/>
              <a:t> C. botulinum.</a:t>
            </a:r>
          </a:p>
          <a:p>
            <a:pPr algn="just"/>
            <a:r>
              <a:rPr lang="en-US" sz="2000" dirty="0" err="1"/>
              <a:t>Upotrebljivost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</a:t>
            </a:r>
            <a:r>
              <a:rPr lang="en-US" sz="2000" dirty="0" err="1"/>
              <a:t>zavisi</a:t>
            </a:r>
            <a:r>
              <a:rPr lang="en-US" sz="2000" dirty="0"/>
              <a:t> od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utvrđenih</a:t>
            </a:r>
            <a:r>
              <a:rPr lang="en-US" sz="2000" dirty="0"/>
              <a:t> </a:t>
            </a:r>
            <a:r>
              <a:rPr lang="en-US" sz="2000" dirty="0" err="1"/>
              <a:t>stranih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.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peska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zemlje</a:t>
            </a:r>
            <a:r>
              <a:rPr lang="en-US" sz="2000" dirty="0"/>
              <a:t> u </a:t>
            </a:r>
            <a:r>
              <a:rPr lang="en-US" sz="2000" dirty="0" err="1"/>
              <a:t>većim</a:t>
            </a:r>
            <a:r>
              <a:rPr lang="en-US" sz="2000" dirty="0"/>
              <a:t> </a:t>
            </a:r>
            <a:r>
              <a:rPr lang="en-US" sz="2000" dirty="0" err="1"/>
              <a:t>količinama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najmanje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neorganskih</a:t>
            </a:r>
            <a:r>
              <a:rPr lang="en-US" sz="2000" dirty="0"/>
              <a:t> </a:t>
            </a:r>
            <a:r>
              <a:rPr lang="en-US" sz="2000" dirty="0" err="1"/>
              <a:t>toksina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životinjskih</a:t>
            </a:r>
            <a:r>
              <a:rPr lang="en-US" sz="2000" dirty="0"/>
              <a:t> </a:t>
            </a:r>
            <a:r>
              <a:rPr lang="en-US" sz="2000" dirty="0" err="1"/>
              <a:t>leševa</a:t>
            </a:r>
            <a:r>
              <a:rPr lang="en-US" sz="2000" dirty="0"/>
              <a:t>, </a:t>
            </a:r>
            <a:r>
              <a:rPr lang="en-US" sz="2000" dirty="0" err="1"/>
              <a:t>ukazuju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eventualnu</a:t>
            </a:r>
            <a:r>
              <a:rPr lang="en-US" sz="2000" dirty="0"/>
              <a:t> </a:t>
            </a:r>
            <a:r>
              <a:rPr lang="en-US" sz="2000" dirty="0" err="1"/>
              <a:t>štetnost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neupotrebljivost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/>
              <a:t>U </a:t>
            </a:r>
            <a:r>
              <a:rPr lang="en-US" sz="2000" dirty="0" err="1"/>
              <a:t>dobroj</a:t>
            </a:r>
            <a:r>
              <a:rPr lang="en-US" sz="2000" dirty="0"/>
              <a:t>, </a:t>
            </a:r>
            <a:r>
              <a:rPr lang="en-US" sz="2000" dirty="0" err="1"/>
              <a:t>pravilno</a:t>
            </a:r>
            <a:r>
              <a:rPr lang="en-US" sz="2000" dirty="0"/>
              <a:t> </a:t>
            </a:r>
            <a:r>
              <a:rPr lang="en-US" sz="2000" dirty="0" err="1"/>
              <a:t>spremljenoj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 ne </a:t>
            </a:r>
            <a:r>
              <a:rPr lang="en-US" sz="2000" dirty="0" err="1"/>
              <a:t>mogu</a:t>
            </a:r>
            <a:r>
              <a:rPr lang="en-US" sz="2000" dirty="0"/>
              <a:t> se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b="1" dirty="0" err="1"/>
              <a:t>paraziti</a:t>
            </a:r>
            <a:r>
              <a:rPr lang="en-US" sz="2000" dirty="0"/>
              <a:t> </a:t>
            </a:r>
            <a:r>
              <a:rPr lang="en-US" sz="2000" dirty="0" err="1"/>
              <a:t>životinjskog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biljnog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, </a:t>
            </a:r>
            <a:r>
              <a:rPr lang="en-US" sz="2000" dirty="0" err="1"/>
              <a:t>obzirom</a:t>
            </a:r>
            <a:r>
              <a:rPr lang="en-US" sz="2000" dirty="0"/>
              <a:t> da je </a:t>
            </a:r>
            <a:r>
              <a:rPr lang="en-US" sz="2000" dirty="0" err="1"/>
              <a:t>sredina</a:t>
            </a:r>
            <a:r>
              <a:rPr lang="en-US" sz="2000" dirty="0"/>
              <a:t> </a:t>
            </a:r>
            <a:r>
              <a:rPr lang="en-US" sz="2000" dirty="0" err="1"/>
              <a:t>izrazito</a:t>
            </a:r>
            <a:r>
              <a:rPr lang="en-US" sz="2000" dirty="0"/>
              <a:t> </a:t>
            </a:r>
            <a:r>
              <a:rPr lang="en-US" sz="2000" dirty="0" err="1"/>
              <a:t>kisela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anaerobna</a:t>
            </a:r>
            <a:r>
              <a:rPr lang="en-US" sz="2000" dirty="0"/>
              <a:t>. </a:t>
            </a:r>
            <a:r>
              <a:rPr lang="en-US" sz="2000" dirty="0" err="1"/>
              <a:t>Međutim</a:t>
            </a:r>
            <a:r>
              <a:rPr lang="en-US" sz="2000" dirty="0"/>
              <a:t>,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prodoru</a:t>
            </a:r>
            <a:r>
              <a:rPr lang="en-US" sz="2000" dirty="0"/>
              <a:t> </a:t>
            </a:r>
            <a:r>
              <a:rPr lang="en-US" sz="2000" dirty="0" err="1"/>
              <a:t>kiseonika</a:t>
            </a:r>
            <a:r>
              <a:rPr lang="en-US" sz="2000" dirty="0"/>
              <a:t> </a:t>
            </a:r>
            <a:r>
              <a:rPr lang="en-US" sz="2000" dirty="0" err="1"/>
              <a:t>dolazi</a:t>
            </a:r>
            <a:r>
              <a:rPr lang="en-US" sz="2000" dirty="0"/>
              <a:t> do </a:t>
            </a:r>
            <a:r>
              <a:rPr lang="en-US" sz="2000" dirty="0" err="1"/>
              <a:t>naseljavanja</a:t>
            </a:r>
            <a:r>
              <a:rPr lang="en-US" sz="2000" dirty="0"/>
              <a:t> </a:t>
            </a:r>
            <a:r>
              <a:rPr lang="en-US" sz="2000" dirty="0" err="1"/>
              <a:t>saprofitskih</a:t>
            </a:r>
            <a:r>
              <a:rPr lang="en-US" sz="2000" dirty="0"/>
              <a:t> </a:t>
            </a:r>
            <a:r>
              <a:rPr lang="en-US" sz="2000" dirty="0" err="1"/>
              <a:t>glivica</a:t>
            </a:r>
            <a:r>
              <a:rPr lang="en-US" sz="2000" dirty="0"/>
              <a:t> </a:t>
            </a:r>
            <a:r>
              <a:rPr lang="en-US" sz="2000" dirty="0" err="1"/>
              <a:t>plesni</a:t>
            </a:r>
            <a:r>
              <a:rPr lang="en-US" sz="2000" dirty="0"/>
              <a:t> (</a:t>
            </a:r>
            <a:r>
              <a:rPr lang="en-US" sz="2000" i="1" dirty="0"/>
              <a:t>Mucor, Aspergillus, Penicillium </a:t>
            </a:r>
            <a:r>
              <a:rPr lang="en-US" sz="2000" i="1" dirty="0" err="1"/>
              <a:t>i</a:t>
            </a:r>
            <a:r>
              <a:rPr lang="en-US" sz="2000" i="1" dirty="0"/>
              <a:t> Fusarium</a:t>
            </a:r>
            <a:r>
              <a:rPr lang="en-US" sz="2000" dirty="0"/>
              <a:t>)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koriste</a:t>
            </a:r>
            <a:r>
              <a:rPr lang="en-US" sz="2000" dirty="0"/>
              <a:t> </a:t>
            </a:r>
            <a:r>
              <a:rPr lang="en-US" sz="2000" dirty="0" err="1"/>
              <a:t>mlečnu</a:t>
            </a:r>
            <a:r>
              <a:rPr lang="en-US" sz="2000" dirty="0"/>
              <a:t> </a:t>
            </a:r>
            <a:r>
              <a:rPr lang="en-US" sz="2000" dirty="0" err="1"/>
              <a:t>kiselinu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supstrat</a:t>
            </a:r>
            <a:r>
              <a:rPr lang="en-US" sz="2000" dirty="0"/>
              <a:t> za </a:t>
            </a:r>
            <a:r>
              <a:rPr lang="en-US" sz="2000" dirty="0" err="1"/>
              <a:t>svoj</a:t>
            </a:r>
            <a:r>
              <a:rPr lang="en-US" sz="2000" dirty="0"/>
              <a:t> </a:t>
            </a:r>
            <a:r>
              <a:rPr lang="en-US" sz="2000" dirty="0" err="1"/>
              <a:t>metabolizam</a:t>
            </a:r>
            <a:r>
              <a:rPr lang="en-US" sz="2000" dirty="0"/>
              <a:t>, </a:t>
            </a:r>
            <a:r>
              <a:rPr lang="en-US" sz="2000" dirty="0" err="1"/>
              <a:t>čime</a:t>
            </a:r>
            <a:r>
              <a:rPr lang="en-US" sz="2000" dirty="0"/>
              <a:t> </a:t>
            </a:r>
            <a:r>
              <a:rPr lang="en-US" sz="2000" dirty="0" err="1"/>
              <a:t>smanjuju</a:t>
            </a:r>
            <a:r>
              <a:rPr lang="en-US" sz="2000" dirty="0"/>
              <a:t> </a:t>
            </a:r>
            <a:r>
              <a:rPr lang="en-US" sz="2000" dirty="0" err="1"/>
              <a:t>kiselost</a:t>
            </a:r>
            <a:r>
              <a:rPr lang="en-US" sz="2000" dirty="0"/>
              <a:t>. </a:t>
            </a:r>
            <a:r>
              <a:rPr lang="en-US" sz="2000" dirty="0" err="1"/>
              <a:t>Smanjena</a:t>
            </a:r>
            <a:r>
              <a:rPr lang="en-US" sz="2000" dirty="0"/>
              <a:t> </a:t>
            </a:r>
            <a:r>
              <a:rPr lang="en-US" sz="2000" dirty="0" err="1"/>
              <a:t>kiselost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razvoj</a:t>
            </a:r>
            <a:r>
              <a:rPr lang="en-US" sz="2000" dirty="0"/>
              <a:t> </a:t>
            </a:r>
            <a:r>
              <a:rPr lang="en-US" sz="2000" dirty="0" err="1"/>
              <a:t>aerobne</a:t>
            </a:r>
            <a:r>
              <a:rPr lang="en-US" sz="2000" dirty="0"/>
              <a:t> </a:t>
            </a:r>
            <a:r>
              <a:rPr lang="en-US" sz="2000" dirty="0" err="1"/>
              <a:t>sredine</a:t>
            </a:r>
            <a:r>
              <a:rPr lang="en-US" sz="2000" dirty="0"/>
              <a:t> </a:t>
            </a:r>
            <a:r>
              <a:rPr lang="en-US" sz="2000" dirty="0" err="1"/>
              <a:t>pogoduju</a:t>
            </a:r>
            <a:r>
              <a:rPr lang="en-US" sz="2000" dirty="0"/>
              <a:t> </a:t>
            </a:r>
            <a:r>
              <a:rPr lang="en-US" sz="2000" dirty="0" err="1"/>
              <a:t>naseljavanju</a:t>
            </a:r>
            <a:r>
              <a:rPr lang="en-US" sz="2000" dirty="0"/>
              <a:t> </a:t>
            </a:r>
            <a:r>
              <a:rPr lang="en-US" sz="2000" dirty="0" err="1"/>
              <a:t>većeg</a:t>
            </a:r>
            <a:r>
              <a:rPr lang="en-US" sz="2000" dirty="0"/>
              <a:t> </a:t>
            </a:r>
            <a:r>
              <a:rPr lang="en-US" sz="2000" dirty="0" err="1"/>
              <a:t>broja</a:t>
            </a:r>
            <a:r>
              <a:rPr lang="en-US" sz="2000" dirty="0"/>
              <a:t> </a:t>
            </a:r>
            <a:r>
              <a:rPr lang="en-US" sz="2000" dirty="0" err="1"/>
              <a:t>saprofitskih</a:t>
            </a:r>
            <a:r>
              <a:rPr lang="en-US" sz="2000" dirty="0"/>
              <a:t> </a:t>
            </a:r>
            <a:r>
              <a:rPr lang="en-US" sz="2000" dirty="0" err="1"/>
              <a:t>bakterija</a:t>
            </a:r>
            <a:r>
              <a:rPr lang="en-US" sz="2000" dirty="0"/>
              <a:t>, a u </a:t>
            </a:r>
            <a:r>
              <a:rPr lang="en-US" sz="2000" dirty="0" err="1"/>
              <a:t>takvoj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 se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uočiti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parazita</a:t>
            </a:r>
            <a:r>
              <a:rPr lang="en-US" sz="2000" dirty="0"/>
              <a:t> </a:t>
            </a:r>
            <a:r>
              <a:rPr lang="en-US" sz="2000" dirty="0" err="1"/>
              <a:t>hrane</a:t>
            </a:r>
            <a:r>
              <a:rPr lang="en-US" sz="2000" dirty="0"/>
              <a:t>.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parazita</a:t>
            </a:r>
            <a:r>
              <a:rPr lang="en-US" sz="2000" dirty="0"/>
              <a:t> </a:t>
            </a:r>
            <a:r>
              <a:rPr lang="en-US" sz="2000" dirty="0" err="1"/>
              <a:t>hrane</a:t>
            </a:r>
            <a:r>
              <a:rPr lang="en-US" sz="2000" dirty="0"/>
              <a:t>,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napred</a:t>
            </a:r>
            <a:r>
              <a:rPr lang="en-US" sz="2000" dirty="0"/>
              <a:t> </a:t>
            </a:r>
            <a:r>
              <a:rPr lang="en-US" sz="2000" dirty="0" err="1"/>
              <a:t>navedene</a:t>
            </a:r>
            <a:r>
              <a:rPr lang="en-US" sz="2000" dirty="0"/>
              <a:t> </a:t>
            </a:r>
            <a:r>
              <a:rPr lang="en-US" sz="2000" dirty="0" err="1"/>
              <a:t>promene</a:t>
            </a:r>
            <a:r>
              <a:rPr lang="en-US" sz="2000" dirty="0"/>
              <a:t>, pa se </a:t>
            </a:r>
            <a:r>
              <a:rPr lang="en-US" sz="2000" dirty="0" err="1"/>
              <a:t>takva</a:t>
            </a:r>
            <a:r>
              <a:rPr lang="en-US" sz="2000" dirty="0"/>
              <a:t> </a:t>
            </a:r>
            <a:r>
              <a:rPr lang="en-US" sz="2000" dirty="0" err="1"/>
              <a:t>silaža</a:t>
            </a:r>
            <a:r>
              <a:rPr lang="en-US" sz="2000" dirty="0"/>
              <a:t> </a:t>
            </a:r>
            <a:r>
              <a:rPr lang="en-US" sz="2000" dirty="0" err="1"/>
              <a:t>smatra</a:t>
            </a:r>
            <a:r>
              <a:rPr lang="en-US" sz="2000" dirty="0"/>
              <a:t> </a:t>
            </a:r>
            <a:r>
              <a:rPr lang="en-US" sz="2000" dirty="0" err="1"/>
              <a:t>neupotrebljivom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2476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285C6C-82AD-48A6-A14F-1AD7D311C04C}"/>
              </a:ext>
            </a:extLst>
          </p:cNvPr>
          <p:cNvSpPr/>
          <p:nvPr/>
        </p:nvSpPr>
        <p:spPr>
          <a:xfrm>
            <a:off x="3295400" y="18075"/>
            <a:ext cx="5083508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ELEKTROHEMIJSKA REAKCIJA (pH)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2B1342-4DC8-4BA8-8BDF-148962C5BD59}"/>
              </a:ext>
            </a:extLst>
          </p:cNvPr>
          <p:cNvSpPr/>
          <p:nvPr/>
        </p:nvSpPr>
        <p:spPr>
          <a:xfrm>
            <a:off x="1021080" y="690229"/>
            <a:ext cx="10390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/>
              <a:t>Obzirom</a:t>
            </a:r>
            <a:r>
              <a:rPr lang="en-US" sz="2000" dirty="0"/>
              <a:t> da se </a:t>
            </a:r>
            <a:r>
              <a:rPr lang="en-US" sz="2000" dirty="0" err="1"/>
              <a:t>siliranje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postupak</a:t>
            </a:r>
            <a:r>
              <a:rPr lang="en-US" sz="2000" dirty="0"/>
              <a:t> za </a:t>
            </a:r>
            <a:r>
              <a:rPr lang="en-US" sz="2000" dirty="0" err="1"/>
              <a:t>konzerviranje</a:t>
            </a:r>
            <a:r>
              <a:rPr lang="en-US" sz="2000" dirty="0"/>
              <a:t> </a:t>
            </a:r>
            <a:r>
              <a:rPr lang="en-US" sz="2000" dirty="0" err="1"/>
              <a:t>zasniva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brzom</a:t>
            </a:r>
            <a:r>
              <a:rPr lang="en-US" sz="2000" dirty="0"/>
              <a:t> </a:t>
            </a:r>
            <a:r>
              <a:rPr lang="en-US" sz="2000" dirty="0" err="1"/>
              <a:t>padu</a:t>
            </a:r>
            <a:r>
              <a:rPr lang="en-US" sz="2000" dirty="0"/>
              <a:t> pH </a:t>
            </a:r>
            <a:r>
              <a:rPr lang="en-US" sz="2000" dirty="0" err="1"/>
              <a:t>silažnog</a:t>
            </a:r>
            <a:r>
              <a:rPr lang="en-US" sz="2000" dirty="0"/>
              <a:t> </a:t>
            </a:r>
            <a:r>
              <a:rPr lang="en-US" sz="2000" dirty="0" err="1"/>
              <a:t>materijala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stvaranju</a:t>
            </a:r>
            <a:r>
              <a:rPr lang="en-US" sz="2000" dirty="0"/>
              <a:t> </a:t>
            </a:r>
            <a:r>
              <a:rPr lang="en-US" sz="2000" dirty="0" err="1"/>
              <a:t>nepovoljnih</a:t>
            </a:r>
            <a:r>
              <a:rPr lang="en-US" sz="2000" dirty="0"/>
              <a:t> </a:t>
            </a:r>
            <a:r>
              <a:rPr lang="en-US" sz="2000" dirty="0" err="1"/>
              <a:t>uslova</a:t>
            </a:r>
            <a:r>
              <a:rPr lang="en-US" sz="2000" dirty="0"/>
              <a:t> za </a:t>
            </a:r>
            <a:r>
              <a:rPr lang="en-US" sz="2000" dirty="0" err="1"/>
              <a:t>razmnožavanje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, </a:t>
            </a:r>
            <a:r>
              <a:rPr lang="en-US" sz="2000" dirty="0" err="1"/>
              <a:t>elektrohemijska</a:t>
            </a:r>
            <a:r>
              <a:rPr lang="en-US" sz="2000" dirty="0"/>
              <a:t> </a:t>
            </a:r>
            <a:r>
              <a:rPr lang="en-US" sz="2000" dirty="0" err="1"/>
              <a:t>reakcija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posluži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pokazatelj</a:t>
            </a:r>
            <a:r>
              <a:rPr lang="en-US" sz="2000" dirty="0"/>
              <a:t> </a:t>
            </a:r>
            <a:r>
              <a:rPr lang="en-US" sz="2000" dirty="0" err="1"/>
              <a:t>toka</a:t>
            </a:r>
            <a:r>
              <a:rPr lang="en-US" sz="2000" dirty="0"/>
              <a:t> </a:t>
            </a:r>
            <a:r>
              <a:rPr lang="en-US" sz="2000" dirty="0" err="1"/>
              <a:t>procesa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da </a:t>
            </a:r>
            <a:r>
              <a:rPr lang="en-US" sz="2000" dirty="0" err="1"/>
              <a:t>ukaže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. U </a:t>
            </a:r>
            <a:r>
              <a:rPr lang="en-US" sz="2000" dirty="0" err="1"/>
              <a:t>kvalitetnoj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 </a:t>
            </a:r>
            <a:r>
              <a:rPr lang="en-US" sz="2000" dirty="0" err="1"/>
              <a:t>cele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kukuruza</a:t>
            </a:r>
            <a:r>
              <a:rPr lang="en-US" sz="2000" dirty="0"/>
              <a:t> pH </a:t>
            </a:r>
            <a:r>
              <a:rPr lang="en-US" sz="2000" dirty="0" err="1"/>
              <a:t>vrednost</a:t>
            </a:r>
            <a:r>
              <a:rPr lang="en-US" sz="2000" dirty="0"/>
              <a:t> se </a:t>
            </a:r>
            <a:r>
              <a:rPr lang="en-US" sz="2000" dirty="0" err="1"/>
              <a:t>kreće</a:t>
            </a:r>
            <a:r>
              <a:rPr lang="en-US" sz="2000" dirty="0"/>
              <a:t> </a:t>
            </a:r>
            <a:r>
              <a:rPr lang="en-US" sz="2000" dirty="0" err="1"/>
              <a:t>maksimalno</a:t>
            </a:r>
            <a:r>
              <a:rPr lang="en-US" sz="2000" dirty="0"/>
              <a:t> do 4,2 a </a:t>
            </a:r>
            <a:r>
              <a:rPr lang="en-US" sz="2000" dirty="0" err="1"/>
              <a:t>najčešće</a:t>
            </a:r>
            <a:r>
              <a:rPr lang="en-US" sz="2000" dirty="0"/>
              <a:t> </a:t>
            </a:r>
            <a:r>
              <a:rPr lang="en-US" sz="2000" dirty="0" err="1"/>
              <a:t>izmedju</a:t>
            </a:r>
            <a:r>
              <a:rPr lang="en-US" sz="2000" dirty="0"/>
              <a:t> 3,7-4,2. </a:t>
            </a:r>
            <a:r>
              <a:rPr lang="en-US" sz="2000" dirty="0" err="1"/>
              <a:t>Odredivanje</a:t>
            </a:r>
            <a:r>
              <a:rPr lang="en-US" sz="2000" dirty="0"/>
              <a:t> pH </a:t>
            </a:r>
            <a:r>
              <a:rPr lang="en-US" sz="2000" dirty="0" err="1"/>
              <a:t>vrednosti</a:t>
            </a:r>
            <a:r>
              <a:rPr lang="en-US" sz="2000" dirty="0"/>
              <a:t> </a:t>
            </a:r>
            <a:r>
              <a:rPr lang="en-US" sz="2000" dirty="0" err="1"/>
              <a:t>vrši</a:t>
            </a:r>
            <a:r>
              <a:rPr lang="en-US" sz="2000" dirty="0"/>
              <a:t> se </a:t>
            </a:r>
            <a:r>
              <a:rPr lang="en-US" sz="2000" dirty="0" err="1"/>
              <a:t>pomoću</a:t>
            </a:r>
            <a:r>
              <a:rPr lang="en-US" sz="2000" dirty="0"/>
              <a:t> pH-</a:t>
            </a:r>
            <a:r>
              <a:rPr lang="en-US" sz="2000" dirty="0" err="1"/>
              <a:t>metra</a:t>
            </a:r>
            <a:r>
              <a:rPr lang="en-US" sz="2000" dirty="0"/>
              <a:t>, a </a:t>
            </a:r>
            <a:r>
              <a:rPr lang="en-US" sz="2000" dirty="0" err="1"/>
              <a:t>orijentaciono</a:t>
            </a:r>
            <a:r>
              <a:rPr lang="en-US" sz="2000" dirty="0"/>
              <a:t> se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izvršiti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pomoću</a:t>
            </a:r>
            <a:r>
              <a:rPr lang="en-US" sz="2000" dirty="0"/>
              <a:t> </a:t>
            </a:r>
            <a:r>
              <a:rPr lang="en-US" sz="2000" dirty="0" err="1"/>
              <a:t>indikator</a:t>
            </a:r>
            <a:r>
              <a:rPr lang="en-US" sz="2000" dirty="0"/>
              <a:t> </a:t>
            </a:r>
            <a:r>
              <a:rPr lang="en-US" sz="2000" dirty="0" err="1"/>
              <a:t>papira</a:t>
            </a:r>
            <a:r>
              <a:rPr lang="en-US" sz="2000" dirty="0"/>
              <a:t>. </a:t>
            </a:r>
            <a:r>
              <a:rPr lang="en-US" sz="2000" dirty="0" err="1"/>
              <a:t>Koncentracija</a:t>
            </a:r>
            <a:r>
              <a:rPr lang="en-US" sz="2000" dirty="0"/>
              <a:t> </a:t>
            </a:r>
            <a:r>
              <a:rPr lang="en-US" sz="2000" dirty="0" err="1"/>
              <a:t>jona</a:t>
            </a:r>
            <a:r>
              <a:rPr lang="en-US" sz="2000" dirty="0"/>
              <a:t> </a:t>
            </a:r>
            <a:r>
              <a:rPr lang="en-US" sz="2000" dirty="0" err="1"/>
              <a:t>vodonika</a:t>
            </a:r>
            <a:r>
              <a:rPr lang="en-US" sz="2000" dirty="0"/>
              <a:t> </a:t>
            </a:r>
            <a:r>
              <a:rPr lang="en-US" sz="2000" dirty="0" err="1"/>
              <a:t>iznad</a:t>
            </a:r>
            <a:r>
              <a:rPr lang="en-US" sz="2000" dirty="0"/>
              <a:t> 4,2 je </a:t>
            </a:r>
            <a:r>
              <a:rPr lang="en-US" sz="2000" dirty="0" err="1"/>
              <a:t>pokazatelj</a:t>
            </a:r>
            <a:r>
              <a:rPr lang="en-US" sz="2000" dirty="0"/>
              <a:t> </a:t>
            </a:r>
            <a:r>
              <a:rPr lang="en-US" sz="2000" dirty="0" err="1"/>
              <a:t>lošeg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 (</a:t>
            </a:r>
            <a:r>
              <a:rPr lang="en-US" sz="2000" dirty="0" err="1"/>
              <a:t>prevrela</a:t>
            </a:r>
            <a:r>
              <a:rPr lang="en-US" sz="2000" dirty="0"/>
              <a:t>, </a:t>
            </a:r>
            <a:r>
              <a:rPr lang="en-US" sz="2000" dirty="0" err="1"/>
              <a:t>nedovoljno</a:t>
            </a:r>
            <a:r>
              <a:rPr lang="en-US" sz="2000" dirty="0"/>
              <a:t> </a:t>
            </a:r>
            <a:r>
              <a:rPr lang="en-US" sz="2000" dirty="0" err="1"/>
              <a:t>kisela</a:t>
            </a:r>
            <a:r>
              <a:rPr lang="en-US" sz="2000" dirty="0"/>
              <a:t> </a:t>
            </a:r>
            <a:r>
              <a:rPr lang="en-US" sz="2000" dirty="0" err="1"/>
              <a:t>silaža</a:t>
            </a:r>
            <a:r>
              <a:rPr lang="en-US" sz="2000" dirty="0"/>
              <a:t>)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mogućeg</a:t>
            </a:r>
            <a:r>
              <a:rPr lang="en-US" sz="2000" dirty="0"/>
              <a:t> </a:t>
            </a:r>
            <a:r>
              <a:rPr lang="en-US" sz="2000" dirty="0" err="1"/>
              <a:t>prisustva</a:t>
            </a:r>
            <a:r>
              <a:rPr lang="en-US" sz="2000" dirty="0"/>
              <a:t> </a:t>
            </a:r>
            <a:r>
              <a:rPr lang="en-US" sz="2000" dirty="0" err="1"/>
              <a:t>aerobnih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anaerobnih</a:t>
            </a:r>
            <a:r>
              <a:rPr lang="en-US" sz="2000" dirty="0"/>
              <a:t> </a:t>
            </a:r>
            <a:r>
              <a:rPr lang="en-US" sz="2000" dirty="0" err="1"/>
              <a:t>bakterija</a:t>
            </a:r>
            <a:r>
              <a:rPr lang="en-US" sz="2000" dirty="0"/>
              <a:t>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E46B7D-E445-48EF-856C-EB387AF4E188}"/>
              </a:ext>
            </a:extLst>
          </p:cNvPr>
          <p:cNvSpPr/>
          <p:nvPr/>
        </p:nvSpPr>
        <p:spPr>
          <a:xfrm>
            <a:off x="3271484" y="3429000"/>
            <a:ext cx="510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Tabela 11. Ocena kvaliteta silaže prema pH vrednosti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6351BD-55B0-4BDD-B671-18E64FFA8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311049"/>
              </p:ext>
            </p:extLst>
          </p:nvPr>
        </p:nvGraphicFramePr>
        <p:xfrm>
          <a:off x="490727" y="3798332"/>
          <a:ext cx="11210545" cy="2771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8516">
                  <a:extLst>
                    <a:ext uri="{9D8B030D-6E8A-4147-A177-3AD203B41FA5}">
                      <a16:colId xmlns:a16="http://schemas.microsoft.com/office/drawing/2014/main" val="1505395141"/>
                    </a:ext>
                  </a:extLst>
                </a:gridCol>
                <a:gridCol w="1538702">
                  <a:extLst>
                    <a:ext uri="{9D8B030D-6E8A-4147-A177-3AD203B41FA5}">
                      <a16:colId xmlns:a16="http://schemas.microsoft.com/office/drawing/2014/main" val="3028227954"/>
                    </a:ext>
                  </a:extLst>
                </a:gridCol>
                <a:gridCol w="1538702">
                  <a:extLst>
                    <a:ext uri="{9D8B030D-6E8A-4147-A177-3AD203B41FA5}">
                      <a16:colId xmlns:a16="http://schemas.microsoft.com/office/drawing/2014/main" val="2124592767"/>
                    </a:ext>
                  </a:extLst>
                </a:gridCol>
                <a:gridCol w="1538702">
                  <a:extLst>
                    <a:ext uri="{9D8B030D-6E8A-4147-A177-3AD203B41FA5}">
                      <a16:colId xmlns:a16="http://schemas.microsoft.com/office/drawing/2014/main" val="3234837024"/>
                    </a:ext>
                  </a:extLst>
                </a:gridCol>
                <a:gridCol w="2198147">
                  <a:extLst>
                    <a:ext uri="{9D8B030D-6E8A-4147-A177-3AD203B41FA5}">
                      <a16:colId xmlns:a16="http://schemas.microsoft.com/office/drawing/2014/main" val="1097526583"/>
                    </a:ext>
                  </a:extLst>
                </a:gridCol>
                <a:gridCol w="2637776">
                  <a:extLst>
                    <a:ext uri="{9D8B030D-6E8A-4147-A177-3AD203B41FA5}">
                      <a16:colId xmlns:a16="http://schemas.microsoft.com/office/drawing/2014/main" val="310401229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pH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Sadržaj kiselina, 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Gubici SM, 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Ocena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98187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mlečna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sirćetna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buterna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020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&lt;4,2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&gt;60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&lt;40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&lt;10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odlična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55421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4,2-4,3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50-60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50-60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do 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dobra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0035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4,4-4,6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40-50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50-60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tragovi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do 25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zadovoljava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9501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4,7-5,0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50-60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20-30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&gt;1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do 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slaba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55617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5,0-6,0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&lt;10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</a:rPr>
                        <a:t>&gt;60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&gt;3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&gt;50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</a:rPr>
                        <a:t>neupotrebljiva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29466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61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6A1E8B-9313-4574-98A1-D98B0D903E88}"/>
              </a:ext>
            </a:extLst>
          </p:cNvPr>
          <p:cNvSpPr/>
          <p:nvPr/>
        </p:nvSpPr>
        <p:spPr>
          <a:xfrm>
            <a:off x="573024" y="88315"/>
            <a:ext cx="11045952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UTVRĐIVANJE KOLIČINE I ODNOSA ISPARLJIVIH MASNIH KISELINA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CD98E0-1FF9-4AC6-B6AF-7471207E019D}"/>
              </a:ext>
            </a:extLst>
          </p:cNvPr>
          <p:cNvSpPr/>
          <p:nvPr/>
        </p:nvSpPr>
        <p:spPr>
          <a:xfrm>
            <a:off x="445008" y="1130267"/>
            <a:ext cx="11173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/>
              <a:t>Fermentacijom</a:t>
            </a:r>
            <a:r>
              <a:rPr lang="en-US" sz="2000" dirty="0"/>
              <a:t> </a:t>
            </a:r>
            <a:r>
              <a:rPr lang="en-US" sz="2000" dirty="0" err="1"/>
              <a:t>ugljenih</a:t>
            </a:r>
            <a:r>
              <a:rPr lang="en-US" sz="2000" dirty="0"/>
              <a:t> </a:t>
            </a:r>
            <a:r>
              <a:rPr lang="en-US" sz="2000" dirty="0" err="1"/>
              <a:t>hidrata</a:t>
            </a:r>
            <a:r>
              <a:rPr lang="en-US" sz="2000" dirty="0"/>
              <a:t>, pod </a:t>
            </a:r>
            <a:r>
              <a:rPr lang="en-US" sz="2000" dirty="0" err="1"/>
              <a:t>normalnim</a:t>
            </a:r>
            <a:r>
              <a:rPr lang="en-US" sz="2000" dirty="0"/>
              <a:t> </a:t>
            </a:r>
            <a:r>
              <a:rPr lang="en-US" sz="2000" dirty="0" err="1"/>
              <a:t>uslovima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</a:t>
            </a:r>
            <a:r>
              <a:rPr lang="en-US" sz="2000" dirty="0"/>
              <a:t> </a:t>
            </a:r>
            <a:r>
              <a:rPr lang="en-US" sz="2000" dirty="0" err="1"/>
              <a:t>pravilno</a:t>
            </a:r>
            <a:r>
              <a:rPr lang="en-US" sz="2000" dirty="0"/>
              <a:t> </a:t>
            </a:r>
            <a:r>
              <a:rPr lang="en-US" sz="2000" dirty="0" err="1"/>
              <a:t>izvedenom</a:t>
            </a:r>
            <a:r>
              <a:rPr lang="en-US" sz="2000" dirty="0"/>
              <a:t> </a:t>
            </a:r>
            <a:r>
              <a:rPr lang="en-US" sz="2000" dirty="0" err="1"/>
              <a:t>postupku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, </a:t>
            </a:r>
            <a:r>
              <a:rPr lang="en-US" sz="2000" dirty="0" err="1"/>
              <a:t>najviše</a:t>
            </a:r>
            <a:r>
              <a:rPr lang="en-US" sz="2000" dirty="0"/>
              <a:t> se </a:t>
            </a:r>
            <a:r>
              <a:rPr lang="en-US" sz="2000" dirty="0" err="1"/>
              <a:t>stvori</a:t>
            </a:r>
            <a:r>
              <a:rPr lang="en-US" sz="2000" dirty="0"/>
              <a:t> </a:t>
            </a:r>
            <a:r>
              <a:rPr lang="en-US" sz="2000" dirty="0" err="1"/>
              <a:t>mlečne</a:t>
            </a:r>
            <a:r>
              <a:rPr lang="en-US" sz="2000" dirty="0"/>
              <a:t> </a:t>
            </a:r>
            <a:r>
              <a:rPr lang="en-US" sz="2000" dirty="0" err="1"/>
              <a:t>kiseline</a:t>
            </a:r>
            <a:r>
              <a:rPr lang="en-US" sz="2000" dirty="0"/>
              <a:t> </a:t>
            </a:r>
            <a:r>
              <a:rPr lang="en-US" sz="2000" dirty="0" err="1"/>
              <a:t>tj</a:t>
            </a:r>
            <a:r>
              <a:rPr lang="en-US" sz="2000" dirty="0"/>
              <a:t>.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nju</a:t>
            </a:r>
            <a:r>
              <a:rPr lang="en-US" sz="2000" dirty="0"/>
              <a:t> </a:t>
            </a:r>
            <a:r>
              <a:rPr lang="en-US" sz="2000" dirty="0" err="1"/>
              <a:t>otpada</a:t>
            </a:r>
            <a:r>
              <a:rPr lang="en-US" sz="2000" dirty="0"/>
              <a:t> </a:t>
            </a:r>
            <a:r>
              <a:rPr lang="en-US" sz="2000" dirty="0" err="1"/>
              <a:t>oko</a:t>
            </a:r>
            <a:r>
              <a:rPr lang="en-US" sz="2000" dirty="0"/>
              <a:t> 60-70% </a:t>
            </a:r>
            <a:r>
              <a:rPr lang="en-US" sz="2000" dirty="0" err="1"/>
              <a:t>stvorenih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 (4,0-7,0 % u </a:t>
            </a:r>
            <a:r>
              <a:rPr lang="en-US" sz="2000" dirty="0" err="1"/>
              <a:t>kukuruznoj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). U </a:t>
            </a:r>
            <a:r>
              <a:rPr lang="en-US" sz="2000" dirty="0" err="1"/>
              <a:t>isto</a:t>
            </a:r>
            <a:r>
              <a:rPr lang="en-US" sz="2000" dirty="0"/>
              <a:t> </a:t>
            </a:r>
            <a:r>
              <a:rPr lang="en-US" sz="2000" dirty="0" err="1"/>
              <a:t>vreme</a:t>
            </a:r>
            <a:r>
              <a:rPr lang="en-US" sz="2000" dirty="0"/>
              <a:t>, </a:t>
            </a:r>
            <a:r>
              <a:rPr lang="en-US" sz="2000" dirty="0" err="1"/>
              <a:t>stvori</a:t>
            </a:r>
            <a:r>
              <a:rPr lang="en-US" sz="2000" dirty="0"/>
              <a:t> se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sirćetna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 u </a:t>
            </a:r>
            <a:r>
              <a:rPr lang="en-US" sz="2000" dirty="0" err="1"/>
              <a:t>količini</a:t>
            </a:r>
            <a:r>
              <a:rPr lang="en-US" sz="2000" dirty="0"/>
              <a:t> od 1,0-3,0 %. </a:t>
            </a:r>
            <a:r>
              <a:rPr lang="en-US" sz="2000" dirty="0" err="1"/>
              <a:t>Buterna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 se u </a:t>
            </a:r>
            <a:r>
              <a:rPr lang="en-US" sz="2000" dirty="0" err="1"/>
              <a:t>ovom</a:t>
            </a:r>
            <a:r>
              <a:rPr lang="en-US" sz="2000" dirty="0"/>
              <a:t> </a:t>
            </a:r>
            <a:r>
              <a:rPr lang="en-US" sz="2000" dirty="0" err="1"/>
              <a:t>procesu</a:t>
            </a:r>
            <a:r>
              <a:rPr lang="en-US" sz="2000" dirty="0"/>
              <a:t> </a:t>
            </a:r>
            <a:r>
              <a:rPr lang="en-US" sz="2000" dirty="0" err="1"/>
              <a:t>stvara</a:t>
            </a:r>
            <a:r>
              <a:rPr lang="en-US" sz="2000" dirty="0"/>
              <a:t> </a:t>
            </a:r>
            <a:r>
              <a:rPr lang="en-US" sz="2000" dirty="0" err="1"/>
              <a:t>samo</a:t>
            </a:r>
            <a:r>
              <a:rPr lang="en-US" sz="2000" dirty="0"/>
              <a:t> u </a:t>
            </a:r>
            <a:r>
              <a:rPr lang="en-US" sz="2000" dirty="0" err="1"/>
              <a:t>tragovima</a:t>
            </a:r>
            <a:r>
              <a:rPr lang="en-US" sz="2000" dirty="0"/>
              <a:t>. </a:t>
            </a:r>
            <a:r>
              <a:rPr lang="en-US" sz="2000" dirty="0" err="1"/>
              <a:t>Ukupna</a:t>
            </a:r>
            <a:r>
              <a:rPr lang="en-US" sz="2000" dirty="0"/>
              <a:t> </a:t>
            </a:r>
            <a:r>
              <a:rPr lang="en-US" sz="2000" dirty="0" err="1"/>
              <a:t>količina</a:t>
            </a:r>
            <a:r>
              <a:rPr lang="en-US" sz="2000" dirty="0"/>
              <a:t> </a:t>
            </a:r>
            <a:r>
              <a:rPr lang="en-US" sz="2000" dirty="0" err="1"/>
              <a:t>stvorenih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 u </a:t>
            </a:r>
            <a:r>
              <a:rPr lang="en-US" sz="2000" dirty="0" err="1"/>
              <a:t>dobroj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 </a:t>
            </a:r>
            <a:r>
              <a:rPr lang="en-US" sz="2000" dirty="0" err="1"/>
              <a:t>kreće</a:t>
            </a:r>
            <a:r>
              <a:rPr lang="en-US" sz="2000" dirty="0"/>
              <a:t> se do 5,0-8,0%.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 err="1"/>
              <a:t>Brzina</a:t>
            </a:r>
            <a:r>
              <a:rPr lang="en-US" sz="2000" dirty="0"/>
              <a:t> </a:t>
            </a:r>
            <a:r>
              <a:rPr lang="en-US" sz="2000" dirty="0" err="1"/>
              <a:t>fermentacije</a:t>
            </a:r>
            <a:r>
              <a:rPr lang="en-US" sz="2000" dirty="0"/>
              <a:t> </a:t>
            </a:r>
            <a:r>
              <a:rPr lang="en-US" sz="2000" dirty="0" err="1"/>
              <a:t>utiče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aktivnost</a:t>
            </a:r>
            <a:r>
              <a:rPr lang="en-US" sz="2000" dirty="0"/>
              <a:t> </a:t>
            </a:r>
            <a:r>
              <a:rPr lang="en-US" sz="2000" dirty="0" err="1"/>
              <a:t>drugih</a:t>
            </a:r>
            <a:r>
              <a:rPr lang="en-US" sz="2000" dirty="0"/>
              <a:t> </a:t>
            </a:r>
            <a:r>
              <a:rPr lang="en-US" sz="2000" dirty="0" err="1"/>
              <a:t>bakterija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drugih</a:t>
            </a:r>
            <a:r>
              <a:rPr lang="en-US" sz="2000" dirty="0"/>
              <a:t>, </a:t>
            </a:r>
            <a:r>
              <a:rPr lang="en-US" sz="2000" dirty="0" err="1"/>
              <a:t>nepoželjnih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što</a:t>
            </a:r>
            <a:r>
              <a:rPr lang="en-US" sz="2000" dirty="0"/>
              <a:t> je </a:t>
            </a:r>
            <a:r>
              <a:rPr lang="en-US" sz="2000" dirty="0" err="1"/>
              <a:t>propionska</a:t>
            </a:r>
            <a:r>
              <a:rPr lang="en-US" sz="2000" dirty="0"/>
              <a:t>. U </a:t>
            </a:r>
            <a:r>
              <a:rPr lang="en-US" sz="2000" dirty="0" err="1"/>
              <a:t>dobroj</a:t>
            </a:r>
            <a:r>
              <a:rPr lang="en-US" sz="2000" dirty="0"/>
              <a:t> </a:t>
            </a:r>
            <a:r>
              <a:rPr lang="en-US" sz="2000" dirty="0" err="1"/>
              <a:t>silaži</a:t>
            </a:r>
            <a:r>
              <a:rPr lang="en-US" sz="2000" dirty="0"/>
              <a:t>, </a:t>
            </a:r>
            <a:r>
              <a:rPr lang="en-US" sz="2000" dirty="0" err="1"/>
              <a:t>propionska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 se </a:t>
            </a:r>
            <a:r>
              <a:rPr lang="en-US" sz="2000" dirty="0" err="1"/>
              <a:t>nalazi</a:t>
            </a:r>
            <a:r>
              <a:rPr lang="en-US" sz="2000" dirty="0"/>
              <a:t> </a:t>
            </a:r>
            <a:r>
              <a:rPr lang="en-US" sz="2000" dirty="0" err="1"/>
              <a:t>samo</a:t>
            </a:r>
            <a:r>
              <a:rPr lang="en-US" sz="2000" dirty="0"/>
              <a:t> u </a:t>
            </a:r>
            <a:r>
              <a:rPr lang="en-US" sz="2000" dirty="0" err="1"/>
              <a:t>tragovima</a:t>
            </a:r>
            <a:r>
              <a:rPr lang="en-US" sz="2000" dirty="0"/>
              <a:t>, </a:t>
            </a:r>
            <a:r>
              <a:rPr lang="en-US" sz="2000" dirty="0" err="1"/>
              <a:t>dok</a:t>
            </a:r>
            <a:r>
              <a:rPr lang="en-US" sz="2000" dirty="0"/>
              <a:t> je </a:t>
            </a:r>
            <a:r>
              <a:rPr lang="en-US" sz="2000" dirty="0" err="1"/>
              <a:t>njeno</a:t>
            </a:r>
            <a:r>
              <a:rPr lang="en-US" sz="2000" dirty="0"/>
              <a:t> </a:t>
            </a:r>
            <a:r>
              <a:rPr lang="en-US" sz="2000" dirty="0" err="1"/>
              <a:t>prisustvo</a:t>
            </a:r>
            <a:r>
              <a:rPr lang="en-US" sz="2000" dirty="0"/>
              <a:t> u </a:t>
            </a:r>
            <a:r>
              <a:rPr lang="en-US" sz="2000" dirty="0" err="1"/>
              <a:t>količini</a:t>
            </a:r>
            <a:r>
              <a:rPr lang="en-US" sz="2000" dirty="0"/>
              <a:t> od 0,1-0,2% SM, </a:t>
            </a:r>
            <a:r>
              <a:rPr lang="en-US" sz="2000" dirty="0" err="1"/>
              <a:t>pokazatelj</a:t>
            </a:r>
            <a:r>
              <a:rPr lang="en-US" sz="2000" dirty="0"/>
              <a:t> </a:t>
            </a:r>
            <a:r>
              <a:rPr lang="en-US" sz="2000" dirty="0" err="1"/>
              <a:t>početka</a:t>
            </a:r>
            <a:r>
              <a:rPr lang="en-US" sz="2000" dirty="0"/>
              <a:t> </a:t>
            </a:r>
            <a:r>
              <a:rPr lang="en-US" sz="2000" dirty="0" err="1"/>
              <a:t>razlaganja</a:t>
            </a:r>
            <a:r>
              <a:rPr lang="en-US" sz="2000" dirty="0"/>
              <a:t> </a:t>
            </a:r>
            <a:r>
              <a:rPr lang="en-US" sz="2000" dirty="0" err="1"/>
              <a:t>proteina</a:t>
            </a:r>
            <a:r>
              <a:rPr lang="en-US" sz="2000" dirty="0"/>
              <a:t>, a </a:t>
            </a:r>
            <a:r>
              <a:rPr lang="en-US" sz="2000" dirty="0" err="1"/>
              <a:t>količine</a:t>
            </a:r>
            <a:r>
              <a:rPr lang="en-US" sz="2000" dirty="0"/>
              <a:t> od </a:t>
            </a:r>
            <a:r>
              <a:rPr lang="en-US" sz="2000" dirty="0" err="1"/>
              <a:t>preko</a:t>
            </a:r>
            <a:r>
              <a:rPr lang="en-US" sz="2000" dirty="0"/>
              <a:t> 1,5% SM </a:t>
            </a:r>
            <a:r>
              <a:rPr lang="en-US" sz="2000" dirty="0" err="1"/>
              <a:t>vrlo</a:t>
            </a:r>
            <a:r>
              <a:rPr lang="en-US" sz="2000" dirty="0"/>
              <a:t> </a:t>
            </a:r>
            <a:r>
              <a:rPr lang="en-US" sz="2000" dirty="0" err="1"/>
              <a:t>loše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. </a:t>
            </a:r>
            <a:r>
              <a:rPr lang="en-US" sz="2000" dirty="0" err="1"/>
              <a:t>Obzirom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napred</a:t>
            </a:r>
            <a:r>
              <a:rPr lang="en-US" sz="2000" dirty="0"/>
              <a:t> </a:t>
            </a:r>
            <a:r>
              <a:rPr lang="en-US" sz="2000" dirty="0" err="1"/>
              <a:t>navedeno</a:t>
            </a:r>
            <a:r>
              <a:rPr lang="en-US" sz="2000" dirty="0"/>
              <a:t>, </a:t>
            </a:r>
            <a:r>
              <a:rPr lang="en-US" sz="2000" dirty="0" err="1"/>
              <a:t>utvrđivanje</a:t>
            </a:r>
            <a:r>
              <a:rPr lang="en-US" sz="2000" dirty="0"/>
              <a:t> </a:t>
            </a:r>
            <a:r>
              <a:rPr lang="en-US" sz="2000" dirty="0" err="1"/>
              <a:t>količina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međusobnog</a:t>
            </a:r>
            <a:r>
              <a:rPr lang="en-US" sz="2000" dirty="0"/>
              <a:t> </a:t>
            </a:r>
            <a:r>
              <a:rPr lang="en-US" sz="2000" dirty="0" err="1"/>
              <a:t>odnosa</a:t>
            </a:r>
            <a:r>
              <a:rPr lang="en-US" sz="2000" dirty="0"/>
              <a:t> </a:t>
            </a:r>
            <a:r>
              <a:rPr lang="en-US" sz="2000" dirty="0" err="1"/>
              <a:t>isparljivih</a:t>
            </a:r>
            <a:r>
              <a:rPr lang="en-US" sz="2000" dirty="0"/>
              <a:t> </a:t>
            </a:r>
            <a:r>
              <a:rPr lang="en-US" sz="2000" dirty="0" err="1"/>
              <a:t>masnih</a:t>
            </a:r>
            <a:r>
              <a:rPr lang="en-US" sz="2000" dirty="0"/>
              <a:t> </a:t>
            </a:r>
            <a:r>
              <a:rPr lang="en-US" sz="2000" dirty="0" err="1"/>
              <a:t>kiselina</a:t>
            </a:r>
            <a:r>
              <a:rPr lang="en-US" sz="2000" dirty="0"/>
              <a:t>, </a:t>
            </a:r>
            <a:r>
              <a:rPr lang="en-US" sz="2000" dirty="0" err="1"/>
              <a:t>smatra</a:t>
            </a:r>
            <a:r>
              <a:rPr lang="en-US" sz="2000" dirty="0"/>
              <a:t> se </a:t>
            </a:r>
            <a:r>
              <a:rPr lang="en-US" sz="2000" dirty="0" err="1"/>
              <a:t>najpotpunijom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najpreciznijom</a:t>
            </a:r>
            <a:r>
              <a:rPr lang="en-US" sz="2000" dirty="0"/>
              <a:t> </a:t>
            </a:r>
            <a:r>
              <a:rPr lang="en-US" sz="2000" dirty="0" err="1"/>
              <a:t>metodom</a:t>
            </a:r>
            <a:r>
              <a:rPr lang="en-US" sz="2000" dirty="0"/>
              <a:t> za </a:t>
            </a:r>
            <a:r>
              <a:rPr lang="en-US" sz="2000" dirty="0" err="1"/>
              <a:t>ocenjivanje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5A505B-597C-4EE7-8918-B493F44E0999}"/>
              </a:ext>
            </a:extLst>
          </p:cNvPr>
          <p:cNvSpPr/>
          <p:nvPr/>
        </p:nvSpPr>
        <p:spPr>
          <a:xfrm>
            <a:off x="1463040" y="5127568"/>
            <a:ext cx="8823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/>
              <a:t>Odredivanje</a:t>
            </a:r>
            <a:r>
              <a:rPr lang="en-US" sz="2400" dirty="0"/>
              <a:t> </a:t>
            </a:r>
            <a:r>
              <a:rPr lang="en-US" sz="2400" dirty="0" err="1"/>
              <a:t>sadržaja</a:t>
            </a:r>
            <a:r>
              <a:rPr lang="en-US" sz="2400" dirty="0"/>
              <a:t> </a:t>
            </a:r>
            <a:r>
              <a:rPr lang="en-US" sz="2400" dirty="0" err="1"/>
              <a:t>pojedinih</a:t>
            </a:r>
            <a:r>
              <a:rPr lang="en-US" sz="2400" dirty="0"/>
              <a:t> </a:t>
            </a:r>
            <a:r>
              <a:rPr lang="en-US" sz="2400" dirty="0" err="1"/>
              <a:t>kiselina</a:t>
            </a:r>
            <a:r>
              <a:rPr lang="en-US" sz="2400" dirty="0"/>
              <a:t> </a:t>
            </a:r>
            <a:r>
              <a:rPr lang="en-US" sz="2400" dirty="0" err="1"/>
              <a:t>izvodi</a:t>
            </a:r>
            <a:r>
              <a:rPr lang="en-US" sz="2400" dirty="0"/>
              <a:t> se po </a:t>
            </a:r>
            <a:r>
              <a:rPr lang="en-US" sz="2400" dirty="0" err="1"/>
              <a:t>Weigner</a:t>
            </a:r>
            <a:r>
              <a:rPr lang="en-US" sz="2400" dirty="0"/>
              <a:t>-Lepper-</a:t>
            </a:r>
            <a:r>
              <a:rPr lang="en-US" sz="2400" dirty="0" err="1"/>
              <a:t>Fleig</a:t>
            </a:r>
            <a:r>
              <a:rPr lang="en-US" sz="2400" dirty="0"/>
              <a:t>-</a:t>
            </a:r>
            <a:r>
              <a:rPr lang="en-US" sz="2400" dirty="0" err="1"/>
              <a:t>ovoj</a:t>
            </a:r>
            <a:r>
              <a:rPr lang="en-US" sz="2400" dirty="0"/>
              <a:t> </a:t>
            </a:r>
            <a:r>
              <a:rPr lang="en-US" sz="2400" dirty="0" err="1"/>
              <a:t>metodi</a:t>
            </a:r>
            <a:r>
              <a:rPr lang="en-US" sz="2400" dirty="0"/>
              <a:t>, </a:t>
            </a:r>
            <a:r>
              <a:rPr lang="en-US" sz="2400" dirty="0" err="1"/>
              <a:t>koja</a:t>
            </a:r>
            <a:r>
              <a:rPr lang="en-US" sz="2400" dirty="0"/>
              <a:t> se </a:t>
            </a:r>
            <a:r>
              <a:rPr lang="en-US" sz="2400" dirty="0" err="1"/>
              <a:t>zasniva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oslobadanju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destilaciji</a:t>
            </a:r>
            <a:r>
              <a:rPr lang="en-US" sz="2400" dirty="0"/>
              <a:t> </a:t>
            </a:r>
            <a:r>
              <a:rPr lang="en-US" sz="2400" dirty="0" err="1"/>
              <a:t>navedenih</a:t>
            </a:r>
            <a:r>
              <a:rPr lang="en-US" sz="2400" dirty="0"/>
              <a:t> </a:t>
            </a:r>
            <a:r>
              <a:rPr lang="en-US" sz="2400" dirty="0" err="1"/>
              <a:t>kiselina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njihovom</a:t>
            </a:r>
            <a:r>
              <a:rPr lang="en-US" sz="2400" dirty="0"/>
              <a:t> </a:t>
            </a:r>
            <a:r>
              <a:rPr lang="en-US" sz="2400" dirty="0" err="1"/>
              <a:t>kvantitativnom</a:t>
            </a:r>
            <a:r>
              <a:rPr lang="en-US" sz="2400" dirty="0"/>
              <a:t> </a:t>
            </a:r>
            <a:r>
              <a:rPr lang="en-US" sz="2400" dirty="0" err="1"/>
              <a:t>utvrdivanju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675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26AAC-A8A1-40DC-B917-CB3D384605EB}"/>
              </a:ext>
            </a:extLst>
          </p:cNvPr>
          <p:cNvSpPr/>
          <p:nvPr/>
        </p:nvSpPr>
        <p:spPr>
          <a:xfrm>
            <a:off x="6615043" y="5026557"/>
            <a:ext cx="5055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b="1" i="1" dirty="0">
                <a:latin typeface="Arial" panose="020B0604020202020204" pitchFamily="34" charset="0"/>
                <a:ea typeface="Calibri" panose="020F0502020204030204" pitchFamily="34" charset="0"/>
              </a:rPr>
              <a:t>Tabela 12.</a:t>
            </a:r>
            <a:r>
              <a:rPr lang="sr-Latn-RS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ea typeface="Calibri" panose="020F0502020204030204" pitchFamily="34" charset="0"/>
              </a:rPr>
              <a:t>Uobičajene koncentracije fermentacionih proizvoda u senaži i silaži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03CFF0B-2EA5-4BAB-A128-5C12CA6B4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38"/>
              </p:ext>
            </p:extLst>
          </p:nvPr>
        </p:nvGraphicFramePr>
        <p:xfrm>
          <a:off x="117985" y="4075278"/>
          <a:ext cx="6301103" cy="25488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452">
                  <a:extLst>
                    <a:ext uri="{9D8B030D-6E8A-4147-A177-3AD203B41FA5}">
                      <a16:colId xmlns:a16="http://schemas.microsoft.com/office/drawing/2014/main" val="118395525"/>
                    </a:ext>
                  </a:extLst>
                </a:gridCol>
                <a:gridCol w="901793">
                  <a:extLst>
                    <a:ext uri="{9D8B030D-6E8A-4147-A177-3AD203B41FA5}">
                      <a16:colId xmlns:a16="http://schemas.microsoft.com/office/drawing/2014/main" val="376965717"/>
                    </a:ext>
                  </a:extLst>
                </a:gridCol>
                <a:gridCol w="922144">
                  <a:extLst>
                    <a:ext uri="{9D8B030D-6E8A-4147-A177-3AD203B41FA5}">
                      <a16:colId xmlns:a16="http://schemas.microsoft.com/office/drawing/2014/main" val="2045613123"/>
                    </a:ext>
                  </a:extLst>
                </a:gridCol>
                <a:gridCol w="880806">
                  <a:extLst>
                    <a:ext uri="{9D8B030D-6E8A-4147-A177-3AD203B41FA5}">
                      <a16:colId xmlns:a16="http://schemas.microsoft.com/office/drawing/2014/main" val="2063531383"/>
                    </a:ext>
                  </a:extLst>
                </a:gridCol>
                <a:gridCol w="1077954">
                  <a:extLst>
                    <a:ext uri="{9D8B030D-6E8A-4147-A177-3AD203B41FA5}">
                      <a16:colId xmlns:a16="http://schemas.microsoft.com/office/drawing/2014/main" val="3141568864"/>
                    </a:ext>
                  </a:extLst>
                </a:gridCol>
                <a:gridCol w="1077954">
                  <a:extLst>
                    <a:ext uri="{9D8B030D-6E8A-4147-A177-3AD203B41FA5}">
                      <a16:colId xmlns:a16="http://schemas.microsoft.com/office/drawing/2014/main" val="3874454802"/>
                    </a:ext>
                  </a:extLst>
                </a:gridCol>
              </a:tblGrid>
              <a:tr h="435610">
                <a:tc>
                  <a:txBody>
                    <a:bodyPr/>
                    <a:lstStyle/>
                    <a:p>
                      <a:pPr algn="just"/>
                      <a:r>
                        <a:rPr lang="sr-Latn-RS" sz="12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dirty="0">
                          <a:effectLst/>
                        </a:rPr>
                        <a:t>Senaža lucerke      (30-40% SM)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Senaža lucerke      (45-55% SM)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Senaža trava (30-35% SM)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dirty="0">
                          <a:effectLst/>
                        </a:rPr>
                        <a:t>Silaža cele biljke kukuruza        (30-40% SM)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Silaža vlažnog kukuruznog zrna</a:t>
                      </a:r>
                      <a:endParaRPr lang="en-US" sz="1000">
                        <a:effectLst/>
                      </a:endParaRPr>
                    </a:p>
                    <a:p>
                      <a:pPr algn="ctr"/>
                      <a:r>
                        <a:rPr lang="sr-Latn-RS" sz="1200">
                          <a:effectLst/>
                        </a:rPr>
                        <a:t>(70-75% SM)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4285154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pH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4,3-4,7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4,7-5,0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4,3-4,7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3,7-4,2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4,0-4,5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6878889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Mlečna kiselina (%)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7-8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2-4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6-10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4-7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0,5-2,0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9422249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Sirćetna kiselina (%)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2-3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0,5-2,0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1-3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1-3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600262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Propionska kiselina (%)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1124844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Buterna kiselina (%)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&lt;0,5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0,5-1,0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2116502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Etanol (%)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0,2-1,0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0,5-1,0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1-3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0,2-2,0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758286"/>
                  </a:ext>
                </a:extLst>
              </a:tr>
              <a:tr h="329565">
                <a:tc>
                  <a:txBody>
                    <a:bodyPr/>
                    <a:lstStyle/>
                    <a:p>
                      <a:r>
                        <a:rPr lang="sr-Latn-RS" sz="1200">
                          <a:effectLst/>
                        </a:rPr>
                        <a:t>Amonijačni azot </a:t>
                      </a:r>
                      <a:endParaRPr lang="en-US" sz="1000">
                        <a:effectLst/>
                      </a:endParaRPr>
                    </a:p>
                    <a:p>
                      <a:r>
                        <a:rPr lang="sr-Latn-RS" sz="1200">
                          <a:effectLst/>
                        </a:rPr>
                        <a:t>(% sirovih proteina)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10-15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&lt;12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8-12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>
                          <a:effectLst/>
                        </a:rPr>
                        <a:t>5-7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dirty="0">
                          <a:effectLst/>
                        </a:rPr>
                        <a:t>&lt;10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517003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CD5841F-EA24-4EA3-8B44-DBC470EC09C9}"/>
              </a:ext>
            </a:extLst>
          </p:cNvPr>
          <p:cNvSpPr/>
          <p:nvPr/>
        </p:nvSpPr>
        <p:spPr>
          <a:xfrm>
            <a:off x="0" y="104960"/>
            <a:ext cx="120335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sirćetne</a:t>
            </a:r>
            <a:r>
              <a:rPr lang="en-US" dirty="0"/>
              <a:t> </a:t>
            </a:r>
            <a:r>
              <a:rPr lang="en-US" dirty="0" err="1"/>
              <a:t>kiseline</a:t>
            </a:r>
            <a:r>
              <a:rPr lang="en-US" dirty="0"/>
              <a:t> u </a:t>
            </a:r>
            <a:r>
              <a:rPr lang="en-US" dirty="0" err="1"/>
              <a:t>kvalitetnoj</a:t>
            </a:r>
            <a:r>
              <a:rPr lang="en-US" dirty="0"/>
              <a:t> </a:t>
            </a:r>
            <a:r>
              <a:rPr lang="en-US" dirty="0" err="1"/>
              <a:t>silaži</a:t>
            </a:r>
            <a:r>
              <a:rPr lang="en-US" dirty="0"/>
              <a:t> </a:t>
            </a:r>
            <a:r>
              <a:rPr lang="en-US" dirty="0" err="1"/>
              <a:t>cele</a:t>
            </a:r>
            <a:r>
              <a:rPr lang="en-US" dirty="0"/>
              <a:t> </a:t>
            </a:r>
            <a:r>
              <a:rPr lang="en-US" dirty="0" err="1"/>
              <a:t>biljke</a:t>
            </a:r>
            <a:r>
              <a:rPr lang="en-US" dirty="0"/>
              <a:t> </a:t>
            </a:r>
            <a:r>
              <a:rPr lang="en-US" dirty="0" err="1"/>
              <a:t>kukuruza</a:t>
            </a:r>
            <a:r>
              <a:rPr lang="en-US" dirty="0"/>
              <a:t>, </a:t>
            </a:r>
            <a:r>
              <a:rPr lang="en-US" dirty="0" err="1"/>
              <a:t>kreće</a:t>
            </a:r>
            <a:r>
              <a:rPr lang="en-US" dirty="0"/>
              <a:t> se do 3,0% SM, a </a:t>
            </a:r>
            <a:r>
              <a:rPr lang="en-US" dirty="0" err="1"/>
              <a:t>stvaranje</a:t>
            </a:r>
            <a:r>
              <a:rPr lang="en-US" dirty="0"/>
              <a:t> </a:t>
            </a:r>
            <a:r>
              <a:rPr lang="en-US" dirty="0" err="1"/>
              <a:t>veće</a:t>
            </a:r>
            <a:r>
              <a:rPr lang="en-US" dirty="0"/>
              <a:t> </a:t>
            </a:r>
            <a:r>
              <a:rPr lang="en-US" dirty="0" err="1"/>
              <a:t>količine</a:t>
            </a:r>
            <a:r>
              <a:rPr lang="en-US" dirty="0"/>
              <a:t> </a:t>
            </a:r>
            <a:r>
              <a:rPr lang="en-US" dirty="0" err="1"/>
              <a:t>pokazatelj</a:t>
            </a:r>
            <a:r>
              <a:rPr lang="en-US" dirty="0"/>
              <a:t> je </a:t>
            </a:r>
            <a:r>
              <a:rPr lang="en-US" dirty="0" err="1"/>
              <a:t>slabijeg</a:t>
            </a:r>
            <a:r>
              <a:rPr lang="en-US" dirty="0"/>
              <a:t> </a:t>
            </a:r>
            <a:r>
              <a:rPr lang="en-US" dirty="0" err="1"/>
              <a:t>kvaliteta</a:t>
            </a:r>
            <a:r>
              <a:rPr lang="en-US" dirty="0"/>
              <a:t> </a:t>
            </a:r>
            <a:r>
              <a:rPr lang="en-US" dirty="0" err="1"/>
              <a:t>silaže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negativno</a:t>
            </a:r>
            <a:r>
              <a:rPr lang="en-US" dirty="0"/>
              <a:t> </a:t>
            </a:r>
            <a:r>
              <a:rPr lang="en-US" dirty="0" err="1"/>
              <a:t>utiče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konzumaciju</a:t>
            </a:r>
            <a:r>
              <a:rPr lang="en-US" dirty="0"/>
              <a:t>. </a:t>
            </a:r>
            <a:r>
              <a:rPr lang="en-US" dirty="0" err="1"/>
              <a:t>Izuzetno</a:t>
            </a:r>
            <a:r>
              <a:rPr lang="en-US" dirty="0"/>
              <a:t> </a:t>
            </a:r>
            <a:r>
              <a:rPr lang="en-US" dirty="0" err="1"/>
              <a:t>vlažna</a:t>
            </a:r>
            <a:r>
              <a:rPr lang="en-US" dirty="0"/>
              <a:t> </a:t>
            </a:r>
            <a:r>
              <a:rPr lang="en-US" dirty="0" err="1"/>
              <a:t>silaža</a:t>
            </a:r>
            <a:r>
              <a:rPr lang="en-US" dirty="0"/>
              <a:t> (˂25% SM), </a:t>
            </a:r>
            <a:r>
              <a:rPr lang="en-US" dirty="0" err="1"/>
              <a:t>produžena</a:t>
            </a:r>
            <a:r>
              <a:rPr lang="en-US" dirty="0"/>
              <a:t> </a:t>
            </a:r>
            <a:r>
              <a:rPr lang="en-US" dirty="0" err="1"/>
              <a:t>fermentacija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visokog</a:t>
            </a:r>
            <a:r>
              <a:rPr lang="en-US" dirty="0"/>
              <a:t> </a:t>
            </a:r>
            <a:r>
              <a:rPr lang="en-US" dirty="0" err="1"/>
              <a:t>puferskog</a:t>
            </a:r>
            <a:r>
              <a:rPr lang="en-US" dirty="0"/>
              <a:t> </a:t>
            </a:r>
            <a:r>
              <a:rPr lang="en-US" dirty="0" err="1"/>
              <a:t>kapaciteta</a:t>
            </a:r>
            <a:r>
              <a:rPr lang="en-US" dirty="0"/>
              <a:t> </a:t>
            </a:r>
            <a:r>
              <a:rPr lang="en-US" dirty="0" err="1"/>
              <a:t>hraniva</a:t>
            </a:r>
            <a:r>
              <a:rPr lang="en-US" dirty="0"/>
              <a:t>, </a:t>
            </a:r>
            <a:r>
              <a:rPr lang="en-US" dirty="0" err="1"/>
              <a:t>loše</a:t>
            </a:r>
            <a:r>
              <a:rPr lang="en-US" dirty="0"/>
              <a:t> </a:t>
            </a:r>
            <a:r>
              <a:rPr lang="en-US" dirty="0" err="1"/>
              <a:t>sabijena</a:t>
            </a:r>
            <a:r>
              <a:rPr lang="en-US" dirty="0"/>
              <a:t> </a:t>
            </a:r>
            <a:r>
              <a:rPr lang="en-US" dirty="0" err="1"/>
              <a:t>silažna</a:t>
            </a:r>
            <a:r>
              <a:rPr lang="en-US" dirty="0"/>
              <a:t> masa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sporo</a:t>
            </a:r>
            <a:r>
              <a:rPr lang="en-US" dirty="0"/>
              <a:t> </a:t>
            </a:r>
            <a:r>
              <a:rPr lang="en-US" dirty="0" err="1"/>
              <a:t>punjenje</a:t>
            </a:r>
            <a:r>
              <a:rPr lang="en-US" dirty="0"/>
              <a:t> silo </a:t>
            </a:r>
            <a:r>
              <a:rPr lang="en-US" dirty="0" err="1"/>
              <a:t>trenča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rezultirati</a:t>
            </a:r>
            <a:r>
              <a:rPr lang="en-US" dirty="0"/>
              <a:t> </a:t>
            </a:r>
            <a:r>
              <a:rPr lang="en-US" dirty="0" err="1"/>
              <a:t>silažom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visoku</a:t>
            </a:r>
            <a:r>
              <a:rPr lang="en-US" dirty="0"/>
              <a:t> </a:t>
            </a:r>
            <a:r>
              <a:rPr lang="en-US" dirty="0" err="1"/>
              <a:t>koncentraciju</a:t>
            </a:r>
            <a:r>
              <a:rPr lang="en-US" dirty="0"/>
              <a:t> </a:t>
            </a:r>
            <a:r>
              <a:rPr lang="en-US" dirty="0" err="1"/>
              <a:t>sirćetne</a:t>
            </a:r>
            <a:r>
              <a:rPr lang="en-US" dirty="0"/>
              <a:t> </a:t>
            </a:r>
            <a:r>
              <a:rPr lang="en-US" dirty="0" err="1"/>
              <a:t>kiseline</a:t>
            </a:r>
            <a:r>
              <a:rPr lang="en-US" dirty="0"/>
              <a:t> (</a:t>
            </a:r>
            <a:r>
              <a:rPr lang="en-US" dirty="0" err="1"/>
              <a:t>preko</a:t>
            </a:r>
            <a:r>
              <a:rPr lang="en-US" dirty="0"/>
              <a:t> 3 </a:t>
            </a:r>
            <a:r>
              <a:rPr lang="en-US" dirty="0" err="1"/>
              <a:t>čak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do 4% SM). U </a:t>
            </a:r>
            <a:r>
              <a:rPr lang="en-US" dirty="0" err="1"/>
              <a:t>ovakvoj</a:t>
            </a:r>
            <a:r>
              <a:rPr lang="en-US" dirty="0"/>
              <a:t> </a:t>
            </a:r>
            <a:r>
              <a:rPr lang="en-US" dirty="0" err="1"/>
              <a:t>silaži</a:t>
            </a:r>
            <a:r>
              <a:rPr lang="en-US" dirty="0"/>
              <a:t> je </a:t>
            </a:r>
            <a:r>
              <a:rPr lang="en-US" dirty="0" err="1"/>
              <a:t>energija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svarljivost</a:t>
            </a:r>
            <a:r>
              <a:rPr lang="en-US" dirty="0"/>
              <a:t> </a:t>
            </a:r>
            <a:r>
              <a:rPr lang="en-US" dirty="0" err="1"/>
              <a:t>suve</a:t>
            </a:r>
            <a:r>
              <a:rPr lang="en-US" dirty="0"/>
              <a:t> </a:t>
            </a:r>
            <a:r>
              <a:rPr lang="en-US" dirty="0" err="1"/>
              <a:t>materije</a:t>
            </a:r>
            <a:r>
              <a:rPr lang="en-US" dirty="0"/>
              <a:t> </a:t>
            </a:r>
            <a:r>
              <a:rPr lang="en-US" dirty="0" err="1"/>
              <a:t>manja</a:t>
            </a:r>
            <a:r>
              <a:rPr lang="en-US" dirty="0"/>
              <a:t> od </a:t>
            </a:r>
            <a:r>
              <a:rPr lang="en-US" dirty="0" err="1"/>
              <a:t>idealne</a:t>
            </a:r>
            <a:r>
              <a:rPr lang="en-US" dirty="0"/>
              <a:t>. </a:t>
            </a:r>
            <a:r>
              <a:rPr lang="en-US" dirty="0" err="1"/>
              <a:t>Amonijumom</a:t>
            </a:r>
            <a:r>
              <a:rPr lang="en-US" dirty="0"/>
              <a:t> </a:t>
            </a:r>
            <a:r>
              <a:rPr lang="en-US" dirty="0" err="1"/>
              <a:t>tretirane</a:t>
            </a:r>
            <a:r>
              <a:rPr lang="en-US" dirty="0"/>
              <a:t> </a:t>
            </a:r>
            <a:r>
              <a:rPr lang="en-US" dirty="0" err="1"/>
              <a:t>silaže</a:t>
            </a:r>
            <a:r>
              <a:rPr lang="en-US" dirty="0"/>
              <a:t> </a:t>
            </a:r>
            <a:r>
              <a:rPr lang="en-US" dirty="0" err="1"/>
              <a:t>takođe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koncentracije</a:t>
            </a:r>
            <a:r>
              <a:rPr lang="en-US" dirty="0"/>
              <a:t> </a:t>
            </a:r>
            <a:r>
              <a:rPr lang="en-US" dirty="0" err="1"/>
              <a:t>sirćetne</a:t>
            </a:r>
            <a:r>
              <a:rPr lang="en-US" dirty="0"/>
              <a:t> </a:t>
            </a:r>
            <a:r>
              <a:rPr lang="en-US" dirty="0" err="1"/>
              <a:t>kiseline</a:t>
            </a:r>
            <a:r>
              <a:rPr lang="en-US" dirty="0"/>
              <a:t>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dodavanje</a:t>
            </a:r>
            <a:r>
              <a:rPr lang="en-US" dirty="0"/>
              <a:t> </a:t>
            </a:r>
            <a:r>
              <a:rPr lang="en-US" dirty="0" err="1"/>
              <a:t>amonijaka</a:t>
            </a:r>
            <a:r>
              <a:rPr lang="en-US" dirty="0"/>
              <a:t> </a:t>
            </a:r>
            <a:r>
              <a:rPr lang="en-US" dirty="0" err="1"/>
              <a:t>produžava</a:t>
            </a:r>
            <a:r>
              <a:rPr lang="en-US" dirty="0"/>
              <a:t> </a:t>
            </a:r>
            <a:r>
              <a:rPr lang="en-US" dirty="0" err="1"/>
              <a:t>fermentaciju</a:t>
            </a:r>
            <a:r>
              <a:rPr lang="en-US" dirty="0"/>
              <a:t> </a:t>
            </a:r>
            <a:r>
              <a:rPr lang="en-US" dirty="0" err="1"/>
              <a:t>usled</a:t>
            </a:r>
            <a:r>
              <a:rPr lang="en-US" dirty="0"/>
              <a:t> </a:t>
            </a:r>
            <a:r>
              <a:rPr lang="en-US" dirty="0" err="1"/>
              <a:t>povišenja</a:t>
            </a:r>
            <a:r>
              <a:rPr lang="en-US" dirty="0"/>
              <a:t> </a:t>
            </a:r>
            <a:r>
              <a:rPr lang="en-US" dirty="0" err="1"/>
              <a:t>pH.</a:t>
            </a:r>
            <a:r>
              <a:rPr lang="en-US" dirty="0"/>
              <a:t> </a:t>
            </a:r>
            <a:r>
              <a:rPr lang="en-US" dirty="0" err="1"/>
              <a:t>Moramo</a:t>
            </a:r>
            <a:r>
              <a:rPr lang="en-US" dirty="0"/>
              <a:t> </a:t>
            </a:r>
            <a:r>
              <a:rPr lang="en-US" dirty="0" err="1"/>
              <a:t>napomenuti</a:t>
            </a:r>
            <a:r>
              <a:rPr lang="en-US" dirty="0"/>
              <a:t> da </a:t>
            </a:r>
            <a:r>
              <a:rPr lang="en-US" dirty="0" err="1"/>
              <a:t>danas</a:t>
            </a:r>
            <a:r>
              <a:rPr lang="en-US" dirty="0"/>
              <a:t> </a:t>
            </a:r>
            <a:r>
              <a:rPr lang="en-US" dirty="0" err="1"/>
              <a:t>korišćeni</a:t>
            </a:r>
            <a:r>
              <a:rPr lang="en-US" dirty="0"/>
              <a:t> </a:t>
            </a:r>
            <a:r>
              <a:rPr lang="en-US" dirty="0" err="1"/>
              <a:t>heterofermentativni</a:t>
            </a:r>
            <a:r>
              <a:rPr lang="en-US" dirty="0"/>
              <a:t> </a:t>
            </a:r>
            <a:r>
              <a:rPr lang="en-US" dirty="0" err="1"/>
              <a:t>inokulanti</a:t>
            </a:r>
            <a:r>
              <a:rPr lang="en-US" dirty="0"/>
              <a:t> za </a:t>
            </a:r>
            <a:r>
              <a:rPr lang="en-US" dirty="0" err="1"/>
              <a:t>silažu</a:t>
            </a:r>
            <a:r>
              <a:rPr lang="en-US" dirty="0"/>
              <a:t> </a:t>
            </a:r>
            <a:r>
              <a:rPr lang="en-US" dirty="0" err="1"/>
              <a:t>sadrže</a:t>
            </a:r>
            <a:r>
              <a:rPr lang="en-US" dirty="0"/>
              <a:t> Lactobacillus </a:t>
            </a:r>
            <a:r>
              <a:rPr lang="en-US" dirty="0" err="1"/>
              <a:t>buchneri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Lactobacillus brevis u </a:t>
            </a:r>
            <a:r>
              <a:rPr lang="en-US" dirty="0" err="1"/>
              <a:t>cilju</a:t>
            </a:r>
            <a:r>
              <a:rPr lang="en-US" dirty="0"/>
              <a:t> </a:t>
            </a:r>
            <a:r>
              <a:rPr lang="en-US" dirty="0" err="1"/>
              <a:t>poboljšanja</a:t>
            </a:r>
            <a:r>
              <a:rPr lang="en-US" dirty="0"/>
              <a:t> </a:t>
            </a:r>
            <a:r>
              <a:rPr lang="en-US" dirty="0" err="1"/>
              <a:t>aerobne</a:t>
            </a:r>
            <a:r>
              <a:rPr lang="en-US" dirty="0"/>
              <a:t> </a:t>
            </a:r>
            <a:r>
              <a:rPr lang="en-US" dirty="0" err="1"/>
              <a:t>stabilnosti</a:t>
            </a:r>
            <a:r>
              <a:rPr lang="en-US" dirty="0"/>
              <a:t> </a:t>
            </a:r>
            <a:r>
              <a:rPr lang="en-US" dirty="0" err="1"/>
              <a:t>otvorene</a:t>
            </a:r>
            <a:r>
              <a:rPr lang="en-US" dirty="0"/>
              <a:t> </a:t>
            </a:r>
            <a:r>
              <a:rPr lang="en-US" dirty="0" err="1"/>
              <a:t>površine</a:t>
            </a:r>
            <a:r>
              <a:rPr lang="en-US" dirty="0"/>
              <a:t> </a:t>
            </a:r>
            <a:r>
              <a:rPr lang="en-US" dirty="0" err="1"/>
              <a:t>silaže</a:t>
            </a:r>
            <a:r>
              <a:rPr lang="en-US" dirty="0"/>
              <a:t>. </a:t>
            </a:r>
            <a:endParaRPr lang="sr-Latn-RS" dirty="0"/>
          </a:p>
          <a:p>
            <a:pPr algn="just"/>
            <a:endParaRPr lang="sr-Latn-RS" dirty="0"/>
          </a:p>
          <a:p>
            <a:pPr algn="just"/>
            <a:r>
              <a:rPr lang="en-US" dirty="0" err="1"/>
              <a:t>Buterna</a:t>
            </a:r>
            <a:r>
              <a:rPr lang="en-US" dirty="0"/>
              <a:t> </a:t>
            </a:r>
            <a:r>
              <a:rPr lang="en-US" dirty="0" err="1"/>
              <a:t>kiselina</a:t>
            </a:r>
            <a:r>
              <a:rPr lang="en-US" dirty="0"/>
              <a:t> </a:t>
            </a:r>
            <a:r>
              <a:rPr lang="en-US" dirty="0" err="1"/>
              <a:t>stvara</a:t>
            </a:r>
            <a:r>
              <a:rPr lang="en-US" dirty="0"/>
              <a:t> se </a:t>
            </a:r>
            <a:r>
              <a:rPr lang="en-US" dirty="0" err="1"/>
              <a:t>samo</a:t>
            </a:r>
            <a:r>
              <a:rPr lang="en-US" dirty="0"/>
              <a:t> u </a:t>
            </a:r>
            <a:r>
              <a:rPr lang="en-US" dirty="0" err="1"/>
              <a:t>tragovima</a:t>
            </a:r>
            <a:r>
              <a:rPr lang="en-US" dirty="0"/>
              <a:t> u </a:t>
            </a:r>
            <a:r>
              <a:rPr lang="en-US" dirty="0" err="1"/>
              <a:t>dobroj</a:t>
            </a:r>
            <a:r>
              <a:rPr lang="en-US" dirty="0"/>
              <a:t> </a:t>
            </a:r>
            <a:r>
              <a:rPr lang="en-US" dirty="0" err="1"/>
              <a:t>silaži</a:t>
            </a:r>
            <a:r>
              <a:rPr lang="en-US" dirty="0"/>
              <a:t> (do 0,05% SM), a u </a:t>
            </a:r>
            <a:r>
              <a:rPr lang="en-US" dirty="0" err="1"/>
              <a:t>većim</a:t>
            </a:r>
            <a:r>
              <a:rPr lang="en-US" dirty="0"/>
              <a:t> </a:t>
            </a:r>
            <a:r>
              <a:rPr lang="en-US" dirty="0" err="1"/>
              <a:t>količinama</a:t>
            </a:r>
            <a:r>
              <a:rPr lang="en-US" dirty="0"/>
              <a:t> je </a:t>
            </a:r>
            <a:r>
              <a:rPr lang="en-US" dirty="0" err="1"/>
              <a:t>pokazatelj</a:t>
            </a:r>
            <a:r>
              <a:rPr lang="en-US" dirty="0"/>
              <a:t> </a:t>
            </a:r>
            <a:r>
              <a:rPr lang="en-US" dirty="0" err="1"/>
              <a:t>lošeg</a:t>
            </a:r>
            <a:r>
              <a:rPr lang="en-US" dirty="0"/>
              <a:t> </a:t>
            </a:r>
            <a:r>
              <a:rPr lang="en-US" dirty="0" err="1"/>
              <a:t>konzervisanja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nestabilne</a:t>
            </a:r>
            <a:r>
              <a:rPr lang="en-US" dirty="0"/>
              <a:t> </a:t>
            </a:r>
            <a:r>
              <a:rPr lang="en-US" dirty="0" err="1"/>
              <a:t>silaže</a:t>
            </a:r>
            <a:r>
              <a:rPr lang="en-US" dirty="0"/>
              <a:t>. </a:t>
            </a:r>
            <a:r>
              <a:rPr lang="en-US" dirty="0" err="1"/>
              <a:t>Izuzetno</a:t>
            </a:r>
            <a:r>
              <a:rPr lang="en-US" dirty="0"/>
              <a:t> </a:t>
            </a:r>
            <a:r>
              <a:rPr lang="en-US" dirty="0" err="1"/>
              <a:t>visoka</a:t>
            </a:r>
            <a:r>
              <a:rPr lang="en-US" dirty="0"/>
              <a:t> </a:t>
            </a:r>
            <a:r>
              <a:rPr lang="en-US" dirty="0" err="1"/>
              <a:t>koncentracija</a:t>
            </a:r>
            <a:r>
              <a:rPr lang="en-US" dirty="0"/>
              <a:t> </a:t>
            </a:r>
            <a:r>
              <a:rPr lang="en-US" dirty="0" err="1"/>
              <a:t>buterne</a:t>
            </a:r>
            <a:r>
              <a:rPr lang="en-US" dirty="0"/>
              <a:t> </a:t>
            </a:r>
            <a:r>
              <a:rPr lang="en-US" dirty="0" err="1"/>
              <a:t>kiseline</a:t>
            </a:r>
            <a:r>
              <a:rPr lang="en-US" dirty="0"/>
              <a:t> (&gt;0,5% SM) </a:t>
            </a:r>
            <a:r>
              <a:rPr lang="en-US" dirty="0" err="1"/>
              <a:t>ukazuje</a:t>
            </a:r>
            <a:r>
              <a:rPr lang="en-US" dirty="0"/>
              <a:t> da je u </a:t>
            </a:r>
            <a:r>
              <a:rPr lang="en-US" dirty="0" err="1"/>
              <a:t>silaži</a:t>
            </a:r>
            <a:r>
              <a:rPr lang="en-US" dirty="0"/>
              <a:t> </a:t>
            </a:r>
            <a:r>
              <a:rPr lang="en-US" dirty="0" err="1"/>
              <a:t>nastupila</a:t>
            </a:r>
            <a:r>
              <a:rPr lang="en-US" dirty="0"/>
              <a:t> „</a:t>
            </a:r>
            <a:r>
              <a:rPr lang="en-US" dirty="0" err="1"/>
              <a:t>klostridijalna</a:t>
            </a:r>
            <a:r>
              <a:rPr lang="en-US" dirty="0"/>
              <a:t> </a:t>
            </a:r>
            <a:r>
              <a:rPr lang="en-US" dirty="0" err="1"/>
              <a:t>fermentacija</a:t>
            </a:r>
            <a:r>
              <a:rPr lang="en-US" dirty="0"/>
              <a:t>”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/>
              <a:t>jedna</a:t>
            </a:r>
            <a:r>
              <a:rPr lang="en-US" dirty="0"/>
              <a:t> od </a:t>
            </a:r>
            <a:r>
              <a:rPr lang="en-US" dirty="0" err="1"/>
              <a:t>najlošijih</a:t>
            </a:r>
            <a:r>
              <a:rPr lang="en-US" dirty="0"/>
              <a:t> </a:t>
            </a:r>
            <a:r>
              <a:rPr lang="en-US" dirty="0" err="1"/>
              <a:t>fermentacija</a:t>
            </a:r>
            <a:r>
              <a:rPr lang="en-US" dirty="0"/>
              <a:t>. </a:t>
            </a:r>
            <a:r>
              <a:rPr lang="en-US" dirty="0" err="1"/>
              <a:t>Silaže</a:t>
            </a:r>
            <a:r>
              <a:rPr lang="en-US" dirty="0"/>
              <a:t> </a:t>
            </a:r>
            <a:r>
              <a:rPr lang="en-US" dirty="0" err="1"/>
              <a:t>bogate</a:t>
            </a:r>
            <a:r>
              <a:rPr lang="en-US" dirty="0"/>
              <a:t> u </a:t>
            </a:r>
            <a:r>
              <a:rPr lang="en-US" dirty="0" err="1"/>
              <a:t>buternoj</a:t>
            </a:r>
            <a:r>
              <a:rPr lang="en-US" dirty="0"/>
              <a:t> </a:t>
            </a:r>
            <a:r>
              <a:rPr lang="en-US" dirty="0" err="1"/>
              <a:t>kiselini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slabu</a:t>
            </a:r>
            <a:r>
              <a:rPr lang="en-US" dirty="0"/>
              <a:t> </a:t>
            </a:r>
            <a:r>
              <a:rPr lang="en-US" dirty="0" err="1"/>
              <a:t>hranljivu</a:t>
            </a:r>
            <a:r>
              <a:rPr lang="en-US" dirty="0"/>
              <a:t> </a:t>
            </a:r>
            <a:r>
              <a:rPr lang="en-US" dirty="0" err="1"/>
              <a:t>vrednost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visoke</a:t>
            </a:r>
            <a:r>
              <a:rPr lang="en-US" dirty="0"/>
              <a:t> </a:t>
            </a:r>
            <a:r>
              <a:rPr lang="en-US" dirty="0" err="1"/>
              <a:t>vrednosti</a:t>
            </a:r>
            <a:r>
              <a:rPr lang="en-US" dirty="0"/>
              <a:t> ADF-a </a:t>
            </a:r>
            <a:r>
              <a:rPr lang="en-US" dirty="0" err="1"/>
              <a:t>i</a:t>
            </a:r>
            <a:r>
              <a:rPr lang="en-US" dirty="0"/>
              <a:t> NDF-a </a:t>
            </a:r>
            <a:r>
              <a:rPr lang="en-US" dirty="0" err="1"/>
              <a:t>jer</a:t>
            </a:r>
            <a:r>
              <a:rPr lang="en-US" dirty="0"/>
              <a:t> je </a:t>
            </a:r>
            <a:r>
              <a:rPr lang="en-US" dirty="0" err="1"/>
              <a:t>najveći</a:t>
            </a:r>
            <a:r>
              <a:rPr lang="en-US" dirty="0"/>
              <a:t> deo </a:t>
            </a:r>
            <a:r>
              <a:rPr lang="en-US" dirty="0" err="1"/>
              <a:t>rastvorljivih</a:t>
            </a:r>
            <a:r>
              <a:rPr lang="en-US" dirty="0"/>
              <a:t> </a:t>
            </a:r>
            <a:r>
              <a:rPr lang="en-US" dirty="0" err="1"/>
              <a:t>sastojaka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</a:t>
            </a:r>
            <a:r>
              <a:rPr lang="en-US" dirty="0" err="1"/>
              <a:t>već</a:t>
            </a:r>
            <a:r>
              <a:rPr lang="en-US" dirty="0"/>
              <a:t> </a:t>
            </a:r>
            <a:r>
              <a:rPr lang="en-US" dirty="0" err="1"/>
              <a:t>razložen</a:t>
            </a:r>
            <a:r>
              <a:rPr lang="en-US" dirty="0"/>
              <a:t>, a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sadrže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manje</a:t>
            </a:r>
            <a:r>
              <a:rPr lang="en-US" dirty="0"/>
              <a:t> </a:t>
            </a:r>
            <a:r>
              <a:rPr lang="en-US" dirty="0" err="1"/>
              <a:t>proteinske</a:t>
            </a:r>
            <a:r>
              <a:rPr lang="en-US" dirty="0"/>
              <a:t> </a:t>
            </a:r>
            <a:r>
              <a:rPr lang="en-US" dirty="0" err="1"/>
              <a:t>frakcije</a:t>
            </a:r>
            <a:r>
              <a:rPr lang="en-US" dirty="0"/>
              <a:t> (amine)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uticati</a:t>
            </a:r>
            <a:r>
              <a:rPr lang="en-US" dirty="0"/>
              <a:t> </a:t>
            </a:r>
            <a:r>
              <a:rPr lang="en-US" dirty="0" err="1"/>
              <a:t>negativno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zdravlje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proizvodne</a:t>
            </a:r>
            <a:r>
              <a:rPr lang="en-US" dirty="0"/>
              <a:t> </a:t>
            </a:r>
            <a:r>
              <a:rPr lang="en-US" dirty="0" err="1"/>
              <a:t>rezultate</a:t>
            </a:r>
            <a:r>
              <a:rPr lang="en-US" dirty="0"/>
              <a:t> </a:t>
            </a:r>
            <a:r>
              <a:rPr lang="en-US" dirty="0" err="1"/>
              <a:t>životinja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9382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7F8432-7AEE-403E-851A-FE78B00BF7F3}"/>
              </a:ext>
            </a:extLst>
          </p:cNvPr>
          <p:cNvSpPr/>
          <p:nvPr/>
        </p:nvSpPr>
        <p:spPr>
          <a:xfrm>
            <a:off x="1932852" y="123462"/>
            <a:ext cx="7999369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/>
              <a:t>SADRŽAJ AMONIJAKA I RASTVORLJIVOG AZOTA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3FCD27-A2DF-4270-9673-B440B0807874}"/>
              </a:ext>
            </a:extLst>
          </p:cNvPr>
          <p:cNvSpPr/>
          <p:nvPr/>
        </p:nvSpPr>
        <p:spPr>
          <a:xfrm>
            <a:off x="351526" y="893700"/>
            <a:ext cx="116110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/>
              <a:t>Sadržaj</a:t>
            </a:r>
            <a:r>
              <a:rPr lang="en-US" sz="2000" dirty="0"/>
              <a:t>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dužinu</a:t>
            </a:r>
            <a:r>
              <a:rPr lang="en-US" sz="2000" dirty="0"/>
              <a:t> </a:t>
            </a:r>
            <a:r>
              <a:rPr lang="en-US" sz="2000" dirty="0" err="1"/>
              <a:t>procesa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pravilno</a:t>
            </a:r>
            <a:r>
              <a:rPr lang="en-US" sz="2000" dirty="0"/>
              <a:t> </a:t>
            </a:r>
            <a:r>
              <a:rPr lang="en-US" sz="2000" dirty="0" err="1"/>
              <a:t>izvedenu</a:t>
            </a:r>
            <a:r>
              <a:rPr lang="en-US" sz="2000" dirty="0"/>
              <a:t> </a:t>
            </a:r>
            <a:r>
              <a:rPr lang="en-US" sz="2000" dirty="0" err="1"/>
              <a:t>tehniku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obezbeđenje</a:t>
            </a:r>
            <a:r>
              <a:rPr lang="en-US" sz="2000" dirty="0"/>
              <a:t> </a:t>
            </a:r>
            <a:r>
              <a:rPr lang="en-US" sz="2000" dirty="0" err="1"/>
              <a:t>osnovnih</a:t>
            </a:r>
            <a:r>
              <a:rPr lang="en-US" sz="2000" dirty="0"/>
              <a:t> </a:t>
            </a:r>
            <a:r>
              <a:rPr lang="en-US" sz="2000" dirty="0" err="1"/>
              <a:t>preduslova</a:t>
            </a:r>
            <a:r>
              <a:rPr lang="en-US" sz="2000" dirty="0"/>
              <a:t> za </a:t>
            </a:r>
            <a:r>
              <a:rPr lang="en-US" sz="2000" dirty="0" err="1"/>
              <a:t>sam</a:t>
            </a:r>
            <a:r>
              <a:rPr lang="en-US" sz="2000" dirty="0"/>
              <a:t> </a:t>
            </a:r>
            <a:r>
              <a:rPr lang="en-US" sz="2000" dirty="0" err="1"/>
              <a:t>tok</a:t>
            </a:r>
            <a:r>
              <a:rPr lang="en-US" sz="2000" dirty="0"/>
              <a:t> </a:t>
            </a:r>
            <a:r>
              <a:rPr lang="en-US" sz="2000" dirty="0" err="1"/>
              <a:t>konzervisanja</a:t>
            </a:r>
            <a:r>
              <a:rPr lang="en-US" sz="2000" dirty="0"/>
              <a:t>. </a:t>
            </a:r>
            <a:r>
              <a:rPr lang="en-US" sz="2000" dirty="0" err="1"/>
              <a:t>Ukoliko</a:t>
            </a:r>
            <a:r>
              <a:rPr lang="en-US" sz="2000" dirty="0"/>
              <a:t> je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</a:t>
            </a:r>
            <a:r>
              <a:rPr lang="en-US" sz="2000" dirty="0" err="1"/>
              <a:t>veće</a:t>
            </a:r>
            <a:r>
              <a:rPr lang="en-US" sz="2000" dirty="0"/>
              <a:t> (</a:t>
            </a:r>
            <a:r>
              <a:rPr lang="en-US" sz="2000" dirty="0" err="1"/>
              <a:t>ukupna</a:t>
            </a:r>
            <a:r>
              <a:rPr lang="en-US" sz="2000" dirty="0"/>
              <a:t> </a:t>
            </a:r>
            <a:r>
              <a:rPr lang="en-US" sz="2000" dirty="0" err="1"/>
              <a:t>količina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u % </a:t>
            </a:r>
            <a:r>
              <a:rPr lang="en-US" sz="2000" dirty="0" err="1"/>
              <a:t>ukupnog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), </a:t>
            </a:r>
            <a:r>
              <a:rPr lang="en-US" sz="2000" dirty="0" err="1"/>
              <a:t>utoliko</a:t>
            </a:r>
            <a:r>
              <a:rPr lang="en-US" sz="2000" dirty="0"/>
              <a:t> je </a:t>
            </a:r>
            <a:r>
              <a:rPr lang="en-US" sz="2000" dirty="0" err="1"/>
              <a:t>proces</a:t>
            </a:r>
            <a:r>
              <a:rPr lang="en-US" sz="2000" dirty="0"/>
              <a:t> </a:t>
            </a:r>
            <a:r>
              <a:rPr lang="en-US" sz="2000" dirty="0" err="1"/>
              <a:t>siliranja</a:t>
            </a:r>
            <a:r>
              <a:rPr lang="en-US" sz="2000" dirty="0"/>
              <a:t> </a:t>
            </a:r>
            <a:r>
              <a:rPr lang="en-US" sz="2000" dirty="0" err="1"/>
              <a:t>duže</a:t>
            </a:r>
            <a:r>
              <a:rPr lang="en-US" sz="2000" dirty="0"/>
              <a:t> </a:t>
            </a:r>
            <a:r>
              <a:rPr lang="en-US" sz="2000" dirty="0" err="1"/>
              <a:t>trajao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utoliko</a:t>
            </a:r>
            <a:r>
              <a:rPr lang="en-US" sz="2000" dirty="0"/>
              <a:t> je </a:t>
            </a:r>
            <a:r>
              <a:rPr lang="en-US" sz="2000" dirty="0" err="1"/>
              <a:t>duže</a:t>
            </a:r>
            <a:r>
              <a:rPr lang="en-US" sz="2000" dirty="0"/>
              <a:t> </a:t>
            </a:r>
            <a:r>
              <a:rPr lang="en-US" sz="2000" dirty="0" err="1"/>
              <a:t>bilo</a:t>
            </a:r>
            <a:r>
              <a:rPr lang="en-US" sz="2000" dirty="0"/>
              <a:t> </a:t>
            </a:r>
            <a:r>
              <a:rPr lang="en-US" sz="2000" dirty="0" err="1"/>
              <a:t>vreme</a:t>
            </a:r>
            <a:r>
              <a:rPr lang="en-US" sz="2000" dirty="0"/>
              <a:t> u </a:t>
            </a:r>
            <a:r>
              <a:rPr lang="en-US" sz="2000" dirty="0" err="1"/>
              <a:t>kome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proteolitičke</a:t>
            </a:r>
            <a:r>
              <a:rPr lang="en-US" sz="2000" dirty="0"/>
              <a:t> </a:t>
            </a:r>
            <a:r>
              <a:rPr lang="en-US" sz="2000" dirty="0" err="1"/>
              <a:t>bakterije</a:t>
            </a:r>
            <a:r>
              <a:rPr lang="en-US" sz="2000" dirty="0"/>
              <a:t> bile </a:t>
            </a:r>
            <a:r>
              <a:rPr lang="en-US" sz="2000" dirty="0" err="1"/>
              <a:t>prisutne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aktivne</a:t>
            </a:r>
            <a:r>
              <a:rPr lang="en-US" sz="2000" dirty="0"/>
              <a:t> u </a:t>
            </a:r>
            <a:r>
              <a:rPr lang="en-US" sz="2000" dirty="0" err="1"/>
              <a:t>silažnom</a:t>
            </a:r>
            <a:r>
              <a:rPr lang="en-US" sz="2000" dirty="0"/>
              <a:t> </a:t>
            </a:r>
            <a:r>
              <a:rPr lang="en-US" sz="2000" dirty="0" err="1"/>
              <a:t>materijalu</a:t>
            </a:r>
            <a:r>
              <a:rPr lang="en-US" sz="2000" dirty="0"/>
              <a:t>. </a:t>
            </a:r>
            <a:r>
              <a:rPr lang="en-US" sz="2000" dirty="0" err="1"/>
              <a:t>Normativi</a:t>
            </a:r>
            <a:r>
              <a:rPr lang="en-US" sz="2000" dirty="0"/>
              <a:t> se </a:t>
            </a:r>
            <a:r>
              <a:rPr lang="en-US" sz="2000" dirty="0" err="1"/>
              <a:t>kreću</a:t>
            </a:r>
            <a:r>
              <a:rPr lang="en-US" sz="2000" dirty="0"/>
              <a:t> do 10%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u </a:t>
            </a:r>
            <a:r>
              <a:rPr lang="en-US" sz="2000" dirty="0" err="1"/>
              <a:t>silaži</a:t>
            </a:r>
            <a:r>
              <a:rPr lang="en-US" sz="2000" dirty="0"/>
              <a:t> </a:t>
            </a:r>
            <a:r>
              <a:rPr lang="en-US" sz="2000" dirty="0" err="1"/>
              <a:t>cele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kukuruza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normalnu</a:t>
            </a:r>
            <a:r>
              <a:rPr lang="en-US" sz="2000" dirty="0"/>
              <a:t> </a:t>
            </a:r>
            <a:r>
              <a:rPr lang="en-US" sz="2000" dirty="0" err="1"/>
              <a:t>razgradnju</a:t>
            </a:r>
            <a:r>
              <a:rPr lang="en-US" sz="2000" dirty="0"/>
              <a:t> </a:t>
            </a:r>
            <a:r>
              <a:rPr lang="en-US" sz="2000" dirty="0" err="1"/>
              <a:t>proteina</a:t>
            </a:r>
            <a:r>
              <a:rPr lang="en-US" sz="2000" dirty="0"/>
              <a:t>, </a:t>
            </a:r>
            <a:r>
              <a:rPr lang="en-US" sz="2000" dirty="0" err="1"/>
              <a:t>ali</a:t>
            </a:r>
            <a:r>
              <a:rPr lang="en-US" sz="2000" dirty="0"/>
              <a:t> je </a:t>
            </a:r>
            <a:r>
              <a:rPr lang="en-US" sz="2000" dirty="0" err="1"/>
              <a:t>silaža</a:t>
            </a:r>
            <a:r>
              <a:rPr lang="en-US" sz="2000" dirty="0"/>
              <a:t> za </a:t>
            </a:r>
            <a:r>
              <a:rPr lang="en-US" sz="2000" dirty="0" err="1"/>
              <a:t>pojedine</a:t>
            </a:r>
            <a:r>
              <a:rPr lang="en-US" sz="2000" dirty="0"/>
              <a:t>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kategorije</a:t>
            </a:r>
            <a:r>
              <a:rPr lang="en-US" sz="2000" dirty="0"/>
              <a:t> </a:t>
            </a:r>
            <a:r>
              <a:rPr lang="en-US" sz="2000" dirty="0" err="1"/>
              <a:t>upotrebljiva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do 60%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(</a:t>
            </a:r>
            <a:r>
              <a:rPr lang="en-US" sz="2000" dirty="0" err="1"/>
              <a:t>tabela</a:t>
            </a:r>
            <a:r>
              <a:rPr lang="en-US" sz="2000" dirty="0"/>
              <a:t> 15).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 err="1"/>
              <a:t>Sadržaj</a:t>
            </a:r>
            <a:r>
              <a:rPr lang="en-US" sz="2000" dirty="0"/>
              <a:t> od 10-15%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</a:t>
            </a:r>
            <a:r>
              <a:rPr lang="en-US" sz="2000" dirty="0" err="1"/>
              <a:t>uz</a:t>
            </a:r>
            <a:r>
              <a:rPr lang="en-US" sz="2000" dirty="0"/>
              <a:t> </a:t>
            </a:r>
            <a:r>
              <a:rPr lang="en-US" sz="2000" dirty="0" err="1"/>
              <a:t>prisustvo</a:t>
            </a:r>
            <a:r>
              <a:rPr lang="en-US" sz="2000" dirty="0"/>
              <a:t> 60-80% </a:t>
            </a:r>
            <a:r>
              <a:rPr lang="en-US" sz="2000" dirty="0" err="1"/>
              <a:t>rastvorljivog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 od </a:t>
            </a:r>
            <a:r>
              <a:rPr lang="en-US" sz="2000" dirty="0" err="1"/>
              <a:t>ukupnog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značajno</a:t>
            </a:r>
            <a:r>
              <a:rPr lang="en-US" sz="2000" dirty="0"/>
              <a:t> </a:t>
            </a:r>
            <a:r>
              <a:rPr lang="en-US" sz="2000" dirty="0" err="1"/>
              <a:t>razlaganje</a:t>
            </a:r>
            <a:r>
              <a:rPr lang="en-US" sz="2000" dirty="0"/>
              <a:t> </a:t>
            </a:r>
            <a:r>
              <a:rPr lang="en-US" sz="2000" dirty="0" err="1"/>
              <a:t>proteina</a:t>
            </a:r>
            <a:r>
              <a:rPr lang="en-US" sz="2000" dirty="0"/>
              <a:t> pod </a:t>
            </a:r>
            <a:r>
              <a:rPr lang="en-US" sz="2000" dirty="0" err="1"/>
              <a:t>dejstvom</a:t>
            </a:r>
            <a:r>
              <a:rPr lang="en-US" sz="2000" dirty="0"/>
              <a:t> </a:t>
            </a:r>
            <a:r>
              <a:rPr lang="en-US" sz="2000" dirty="0" err="1"/>
              <a:t>buternih</a:t>
            </a:r>
            <a:r>
              <a:rPr lang="en-US" sz="2000" dirty="0"/>
              <a:t> </a:t>
            </a:r>
            <a:r>
              <a:rPr lang="en-US" sz="2000" dirty="0" err="1"/>
              <a:t>bakterija</a:t>
            </a:r>
            <a:r>
              <a:rPr lang="en-US" sz="2000" dirty="0"/>
              <a:t>, a </a:t>
            </a:r>
            <a:r>
              <a:rPr lang="en-US" sz="2000" dirty="0" err="1"/>
              <a:t>isti</a:t>
            </a:r>
            <a:r>
              <a:rPr lang="en-US" sz="2000" dirty="0"/>
              <a:t> </a:t>
            </a:r>
            <a:r>
              <a:rPr lang="en-US" sz="2000" dirty="0" err="1"/>
              <a:t>pokazatelji</a:t>
            </a:r>
            <a:r>
              <a:rPr lang="en-US" sz="2000" dirty="0"/>
              <a:t> u </a:t>
            </a:r>
            <a:r>
              <a:rPr lang="en-US" sz="2000" dirty="0" err="1"/>
              <a:t>većoj</a:t>
            </a:r>
            <a:r>
              <a:rPr lang="en-US" sz="2000" dirty="0"/>
              <a:t> </a:t>
            </a:r>
            <a:r>
              <a:rPr lang="en-US" sz="2000" dirty="0" err="1"/>
              <a:t>količini</a:t>
            </a:r>
            <a:r>
              <a:rPr lang="en-US" sz="2000" dirty="0"/>
              <a:t> (</a:t>
            </a:r>
            <a:r>
              <a:rPr lang="en-US" sz="2000" dirty="0" err="1"/>
              <a:t>amonijačni</a:t>
            </a:r>
            <a:r>
              <a:rPr lang="en-US" sz="2000" dirty="0"/>
              <a:t> </a:t>
            </a:r>
            <a:r>
              <a:rPr lang="en-US" sz="2000" dirty="0" err="1"/>
              <a:t>azot</a:t>
            </a:r>
            <a:r>
              <a:rPr lang="en-US" sz="2000" dirty="0"/>
              <a:t> &gt;20%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rastvorljivi</a:t>
            </a:r>
            <a:r>
              <a:rPr lang="en-US" sz="2000" dirty="0"/>
              <a:t> </a:t>
            </a:r>
            <a:r>
              <a:rPr lang="en-US" sz="2000" dirty="0" err="1"/>
              <a:t>azot</a:t>
            </a:r>
            <a:r>
              <a:rPr lang="en-US" sz="2000" dirty="0"/>
              <a:t> od </a:t>
            </a:r>
            <a:r>
              <a:rPr lang="en-US" sz="2000" dirty="0" err="1"/>
              <a:t>ukupnog</a:t>
            </a:r>
            <a:r>
              <a:rPr lang="en-US" sz="2000" dirty="0"/>
              <a:t> &gt;75%)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vrlo</a:t>
            </a:r>
            <a:r>
              <a:rPr lang="en-US" sz="2000" dirty="0"/>
              <a:t> </a:t>
            </a:r>
            <a:r>
              <a:rPr lang="en-US" sz="2000" dirty="0" err="1"/>
              <a:t>razvijenu</a:t>
            </a:r>
            <a:r>
              <a:rPr lang="en-US" sz="2000" dirty="0"/>
              <a:t> </a:t>
            </a:r>
            <a:r>
              <a:rPr lang="en-US" sz="2000" dirty="0" err="1"/>
              <a:t>razgradnju</a:t>
            </a:r>
            <a:r>
              <a:rPr lang="en-US" sz="2000" dirty="0"/>
              <a:t> </a:t>
            </a:r>
            <a:r>
              <a:rPr lang="en-US" sz="2000" dirty="0" err="1"/>
              <a:t>proteina</a:t>
            </a:r>
            <a:r>
              <a:rPr lang="en-US" sz="2000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DB8188-80A8-4EEF-A81B-4FE703616293}"/>
              </a:ext>
            </a:extLst>
          </p:cNvPr>
          <p:cNvSpPr/>
          <p:nvPr/>
        </p:nvSpPr>
        <p:spPr>
          <a:xfrm>
            <a:off x="1932852" y="4354752"/>
            <a:ext cx="9643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Tabela</a:t>
            </a:r>
            <a:r>
              <a:rPr lang="en-US" sz="2000" dirty="0"/>
              <a:t> 15. </a:t>
            </a:r>
            <a:r>
              <a:rPr lang="en-US" sz="2000" dirty="0" err="1"/>
              <a:t>Ocena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silaže</a:t>
            </a:r>
            <a:r>
              <a:rPr lang="en-US" sz="2000" dirty="0"/>
              <a:t> </a:t>
            </a:r>
            <a:r>
              <a:rPr lang="en-US" sz="2000" dirty="0" err="1"/>
              <a:t>prema</a:t>
            </a:r>
            <a:r>
              <a:rPr lang="en-US" sz="2000" dirty="0"/>
              <a:t> </a:t>
            </a:r>
            <a:r>
              <a:rPr lang="en-US" sz="2000" dirty="0" err="1"/>
              <a:t>sadržaju</a:t>
            </a:r>
            <a:r>
              <a:rPr lang="en-US" sz="2000" dirty="0"/>
              <a:t> </a:t>
            </a:r>
            <a:r>
              <a:rPr lang="en-US" sz="2000" dirty="0" err="1"/>
              <a:t>amonijačnog</a:t>
            </a:r>
            <a:r>
              <a:rPr lang="en-US" sz="2000" dirty="0"/>
              <a:t> </a:t>
            </a:r>
            <a:r>
              <a:rPr lang="en-US" sz="2000" dirty="0" err="1"/>
              <a:t>azota</a:t>
            </a:r>
            <a:r>
              <a:rPr lang="en-US" sz="2000" dirty="0"/>
              <a:t>, % </a:t>
            </a:r>
            <a:r>
              <a:rPr lang="en-US" sz="2000" dirty="0" err="1"/>
              <a:t>ukupnog</a:t>
            </a:r>
            <a:r>
              <a:rPr lang="en-US" sz="2000" dirty="0"/>
              <a:t> 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8A8DD3-52BE-4766-BD19-3A7983A86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19353"/>
              </p:ext>
            </p:extLst>
          </p:nvPr>
        </p:nvGraphicFramePr>
        <p:xfrm>
          <a:off x="810705" y="4754862"/>
          <a:ext cx="10689996" cy="1979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5301">
                  <a:extLst>
                    <a:ext uri="{9D8B030D-6E8A-4147-A177-3AD203B41FA5}">
                      <a16:colId xmlns:a16="http://schemas.microsoft.com/office/drawing/2014/main" val="3126350390"/>
                    </a:ext>
                  </a:extLst>
                </a:gridCol>
                <a:gridCol w="1923872">
                  <a:extLst>
                    <a:ext uri="{9D8B030D-6E8A-4147-A177-3AD203B41FA5}">
                      <a16:colId xmlns:a16="http://schemas.microsoft.com/office/drawing/2014/main" val="1429617337"/>
                    </a:ext>
                  </a:extLst>
                </a:gridCol>
                <a:gridCol w="1874782">
                  <a:extLst>
                    <a:ext uri="{9D8B030D-6E8A-4147-A177-3AD203B41FA5}">
                      <a16:colId xmlns:a16="http://schemas.microsoft.com/office/drawing/2014/main" val="3177200187"/>
                    </a:ext>
                  </a:extLst>
                </a:gridCol>
                <a:gridCol w="2039585">
                  <a:extLst>
                    <a:ext uri="{9D8B030D-6E8A-4147-A177-3AD203B41FA5}">
                      <a16:colId xmlns:a16="http://schemas.microsoft.com/office/drawing/2014/main" val="3479646557"/>
                    </a:ext>
                  </a:extLst>
                </a:gridCol>
                <a:gridCol w="2966456">
                  <a:extLst>
                    <a:ext uri="{9D8B030D-6E8A-4147-A177-3AD203B41FA5}">
                      <a16:colId xmlns:a16="http://schemas.microsoft.com/office/drawing/2014/main" val="11633522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Kukuruz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Lucerka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Trave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Ostalo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Ocena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546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&lt;8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&lt;10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&lt;7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odličan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8110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&lt;7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8-12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10-30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7-10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vrlo dobar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02333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7-10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12-16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30-35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10-15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dobar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3899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&gt;10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16-20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35-40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15-20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zadovoljava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41212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&gt;20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&gt;40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&gt;20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</a:rPr>
                        <a:t>slab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6648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4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50F9AA-3B57-45F9-9154-7BA639B3A87A}"/>
              </a:ext>
            </a:extLst>
          </p:cNvPr>
          <p:cNvSpPr/>
          <p:nvPr/>
        </p:nvSpPr>
        <p:spPr>
          <a:xfrm>
            <a:off x="2266169" y="107942"/>
            <a:ext cx="765966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/>
              <a:t>PREGLED I OCENJIVANJE ZELENE HRANE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3A81F-EA26-480E-92DA-DD951203A350}"/>
              </a:ext>
            </a:extLst>
          </p:cNvPr>
          <p:cNvSpPr/>
          <p:nvPr/>
        </p:nvSpPr>
        <p:spPr>
          <a:xfrm>
            <a:off x="960120" y="1720840"/>
            <a:ext cx="10067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Pod </a:t>
            </a:r>
            <a:r>
              <a:rPr lang="en-US" sz="2400" dirty="0" err="1"/>
              <a:t>zelenom</a:t>
            </a:r>
            <a:r>
              <a:rPr lang="en-US" sz="2400" dirty="0"/>
              <a:t> </a:t>
            </a:r>
            <a:r>
              <a:rPr lang="en-US" sz="2400" dirty="0" err="1"/>
              <a:t>hranom</a:t>
            </a:r>
            <a:r>
              <a:rPr lang="en-US" sz="2400" dirty="0"/>
              <a:t> </a:t>
            </a:r>
            <a:r>
              <a:rPr lang="en-US" sz="2400" dirty="0" err="1"/>
              <a:t>podrazumevaju</a:t>
            </a:r>
            <a:r>
              <a:rPr lang="en-US" sz="2400" dirty="0"/>
              <a:t> se </a:t>
            </a:r>
            <a:r>
              <a:rPr lang="en-US" sz="2400" dirty="0" err="1"/>
              <a:t>nadzemni</a:t>
            </a:r>
            <a:r>
              <a:rPr lang="en-US" sz="2400" dirty="0"/>
              <a:t> </a:t>
            </a:r>
            <a:r>
              <a:rPr lang="en-US" sz="2400" dirty="0" err="1"/>
              <a:t>delovi</a:t>
            </a:r>
            <a:r>
              <a:rPr lang="en-US" sz="2400" dirty="0"/>
              <a:t> (</a:t>
            </a:r>
            <a:r>
              <a:rPr lang="en-US" sz="2400" dirty="0" err="1"/>
              <a:t>prvenstveno</a:t>
            </a:r>
            <a:r>
              <a:rPr lang="en-US" sz="2400" dirty="0"/>
              <a:t> </a:t>
            </a:r>
            <a:r>
              <a:rPr lang="en-US" sz="2400" dirty="0" err="1"/>
              <a:t>stablo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list, a </a:t>
            </a:r>
            <a:r>
              <a:rPr lang="en-US" sz="2400" dirty="0" err="1"/>
              <a:t>ponekad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cvet</a:t>
            </a:r>
            <a:r>
              <a:rPr lang="en-US" sz="2400" dirty="0"/>
              <a:t>) </a:t>
            </a:r>
            <a:r>
              <a:rPr lang="en-US" sz="2400" dirty="0" err="1"/>
              <a:t>većeg</a:t>
            </a:r>
            <a:r>
              <a:rPr lang="en-US" sz="2400" dirty="0"/>
              <a:t> </a:t>
            </a:r>
            <a:r>
              <a:rPr lang="en-US" sz="2400" dirty="0" err="1"/>
              <a:t>broja</a:t>
            </a:r>
            <a:r>
              <a:rPr lang="en-US" sz="2400" dirty="0"/>
              <a:t> </a:t>
            </a:r>
            <a:r>
              <a:rPr lang="en-US" sz="2400" dirty="0" err="1"/>
              <a:t>biljaka</a:t>
            </a:r>
            <a:r>
              <a:rPr lang="en-US" sz="2400" dirty="0"/>
              <a:t>. </a:t>
            </a:r>
            <a:r>
              <a:rPr lang="en-US" sz="2400" dirty="0" err="1"/>
              <a:t>Izvori</a:t>
            </a:r>
            <a:r>
              <a:rPr lang="en-US" sz="2400" dirty="0"/>
              <a:t> </a:t>
            </a:r>
            <a:r>
              <a:rPr lang="en-US" sz="2400" dirty="0" err="1"/>
              <a:t>sveže</a:t>
            </a:r>
            <a:r>
              <a:rPr lang="en-US" sz="2400" dirty="0"/>
              <a:t> </a:t>
            </a:r>
            <a:r>
              <a:rPr lang="en-US" sz="2400" dirty="0" err="1"/>
              <a:t>zelene</a:t>
            </a:r>
            <a:r>
              <a:rPr lang="en-US" sz="2400" dirty="0"/>
              <a:t> </a:t>
            </a:r>
            <a:r>
              <a:rPr lang="en-US" sz="2400" dirty="0" err="1"/>
              <a:t>mase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pašnjaci</a:t>
            </a:r>
            <a:r>
              <a:rPr lang="en-US" sz="2400" dirty="0"/>
              <a:t>, </a:t>
            </a:r>
            <a:r>
              <a:rPr lang="en-US" sz="2400" dirty="0" err="1"/>
              <a:t>livade</a:t>
            </a:r>
            <a:r>
              <a:rPr lang="en-US" sz="2400" dirty="0"/>
              <a:t>, </a:t>
            </a:r>
            <a:r>
              <a:rPr lang="en-US" sz="2400" dirty="0" err="1"/>
              <a:t>oranice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zeleni</a:t>
            </a:r>
            <a:r>
              <a:rPr lang="en-US" sz="2400" dirty="0"/>
              <a:t> </a:t>
            </a:r>
            <a:r>
              <a:rPr lang="en-US" sz="2400" dirty="0" err="1"/>
              <a:t>otpaci</a:t>
            </a:r>
            <a:r>
              <a:rPr lang="en-US" sz="2400" dirty="0"/>
              <a:t> </a:t>
            </a:r>
            <a:r>
              <a:rPr lang="en-US" sz="2400" dirty="0" err="1"/>
              <a:t>ratarske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povrtarske</a:t>
            </a:r>
            <a:r>
              <a:rPr lang="en-US" sz="2400" dirty="0"/>
              <a:t> </a:t>
            </a:r>
            <a:r>
              <a:rPr lang="en-US" sz="2400" dirty="0" err="1"/>
              <a:t>proizvodnje</a:t>
            </a:r>
            <a:r>
              <a:rPr lang="en-US" sz="2400" dirty="0"/>
              <a:t>. Za </a:t>
            </a:r>
            <a:r>
              <a:rPr lang="en-US" sz="2400" dirty="0" err="1"/>
              <a:t>ishranu</a:t>
            </a:r>
            <a:r>
              <a:rPr lang="en-US" sz="2400" dirty="0"/>
              <a:t> </a:t>
            </a:r>
            <a:r>
              <a:rPr lang="en-US" sz="2400" dirty="0" err="1"/>
              <a:t>domaćih</a:t>
            </a:r>
            <a:r>
              <a:rPr lang="en-US" sz="2400" dirty="0"/>
              <a:t> </a:t>
            </a:r>
            <a:r>
              <a:rPr lang="en-US" sz="2400" dirty="0" err="1"/>
              <a:t>životinja</a:t>
            </a:r>
            <a:r>
              <a:rPr lang="en-US" sz="2400" dirty="0"/>
              <a:t> </a:t>
            </a:r>
            <a:r>
              <a:rPr lang="en-US" sz="2400" dirty="0" err="1"/>
              <a:t>koristi</a:t>
            </a:r>
            <a:r>
              <a:rPr lang="en-US" sz="2400" dirty="0"/>
              <a:t> se </a:t>
            </a:r>
            <a:r>
              <a:rPr lang="en-US" sz="2400" dirty="0" err="1"/>
              <a:t>prvenstveno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paša</a:t>
            </a:r>
            <a:r>
              <a:rPr lang="en-US" sz="2400" dirty="0"/>
              <a:t> (</a:t>
            </a:r>
            <a:r>
              <a:rPr lang="en-US" sz="2400" dirty="0" err="1"/>
              <a:t>najstariji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najekonomičniji</a:t>
            </a:r>
            <a:r>
              <a:rPr lang="en-US" sz="2400" dirty="0"/>
              <a:t> vid) </a:t>
            </a:r>
            <a:r>
              <a:rPr lang="en-US" sz="2400" dirty="0" err="1"/>
              <a:t>ili</a:t>
            </a:r>
            <a:r>
              <a:rPr lang="en-US" sz="2400" dirty="0"/>
              <a:t> se </a:t>
            </a:r>
            <a:r>
              <a:rPr lang="en-US" sz="2400" dirty="0" err="1"/>
              <a:t>kosidbom</a:t>
            </a:r>
            <a:r>
              <a:rPr lang="en-US" sz="2400" dirty="0"/>
              <a:t> </a:t>
            </a:r>
            <a:r>
              <a:rPr lang="en-US" sz="2400" dirty="0" err="1"/>
              <a:t>dobija</a:t>
            </a:r>
            <a:r>
              <a:rPr lang="en-US" sz="2400" dirty="0"/>
              <a:t> </a:t>
            </a:r>
            <a:r>
              <a:rPr lang="en-US" sz="2400" dirty="0" err="1"/>
              <a:t>zelena</a:t>
            </a:r>
            <a:r>
              <a:rPr lang="en-US" sz="2400" dirty="0"/>
              <a:t> masa </a:t>
            </a:r>
            <a:r>
              <a:rPr lang="en-US" sz="2400" dirty="0" err="1"/>
              <a:t>koja</a:t>
            </a:r>
            <a:r>
              <a:rPr lang="en-US" sz="2400" dirty="0"/>
              <a:t> se </a:t>
            </a:r>
            <a:r>
              <a:rPr lang="en-US" sz="2400" dirty="0" err="1"/>
              <a:t>zatim</a:t>
            </a:r>
            <a:r>
              <a:rPr lang="en-US" sz="2400" dirty="0"/>
              <a:t> </a:t>
            </a:r>
            <a:r>
              <a:rPr lang="en-US" sz="2400" dirty="0" err="1"/>
              <a:t>koristi</a:t>
            </a:r>
            <a:r>
              <a:rPr lang="en-US" sz="2400" dirty="0"/>
              <a:t> u </a:t>
            </a:r>
            <a:r>
              <a:rPr lang="en-US" sz="2400" dirty="0" err="1"/>
              <a:t>ishrani</a:t>
            </a:r>
            <a:r>
              <a:rPr lang="en-US" sz="2400" dirty="0"/>
              <a:t> </a:t>
            </a:r>
            <a:r>
              <a:rPr lang="en-US" sz="2400" dirty="0" err="1"/>
              <a:t>životinja</a:t>
            </a:r>
            <a:r>
              <a:rPr lang="en-US" sz="2400" dirty="0"/>
              <a:t>. </a:t>
            </a:r>
            <a:endParaRPr lang="sr-Latn-RS" sz="2400" dirty="0"/>
          </a:p>
          <a:p>
            <a:pPr algn="just"/>
            <a:endParaRPr lang="sr-Latn-R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Za </a:t>
            </a:r>
            <a:r>
              <a:rPr lang="en-US" sz="2400" dirty="0" err="1"/>
              <a:t>pregled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ocenjivanje</a:t>
            </a:r>
            <a:r>
              <a:rPr lang="en-US" sz="2400" dirty="0"/>
              <a:t> </a:t>
            </a:r>
            <a:r>
              <a:rPr lang="en-US" sz="2400" dirty="0" err="1"/>
              <a:t>zelene</a:t>
            </a:r>
            <a:r>
              <a:rPr lang="en-US" sz="2400" dirty="0"/>
              <a:t> </a:t>
            </a:r>
            <a:r>
              <a:rPr lang="en-US" sz="2400" dirty="0" err="1"/>
              <a:t>hrane</a:t>
            </a:r>
            <a:r>
              <a:rPr lang="en-US" sz="2400" dirty="0"/>
              <a:t> </a:t>
            </a:r>
            <a:r>
              <a:rPr lang="en-US" sz="2400" dirty="0" err="1"/>
              <a:t>najčešće</a:t>
            </a:r>
            <a:r>
              <a:rPr lang="en-US" sz="2400" dirty="0"/>
              <a:t> se </a:t>
            </a:r>
            <a:r>
              <a:rPr lang="en-US" sz="2400" dirty="0" err="1"/>
              <a:t>koristi</a:t>
            </a:r>
            <a:r>
              <a:rPr lang="en-US" sz="2400" dirty="0"/>
              <a:t> </a:t>
            </a:r>
            <a:r>
              <a:rPr lang="en-US" sz="2400" dirty="0" err="1"/>
              <a:t>organoleptički</a:t>
            </a:r>
            <a:r>
              <a:rPr lang="en-US" sz="2400" dirty="0"/>
              <a:t> </a:t>
            </a:r>
            <a:r>
              <a:rPr lang="en-US" sz="2400" dirty="0" err="1"/>
              <a:t>pregled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određivanje</a:t>
            </a:r>
            <a:r>
              <a:rPr lang="en-US" sz="2400" dirty="0"/>
              <a:t> </a:t>
            </a:r>
            <a:r>
              <a:rPr lang="en-US" sz="2400" dirty="0" err="1"/>
              <a:t>botaničkog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hemijskog</a:t>
            </a:r>
            <a:r>
              <a:rPr lang="en-US" sz="2400" dirty="0"/>
              <a:t> </a:t>
            </a:r>
            <a:r>
              <a:rPr lang="en-US" sz="2400" dirty="0" err="1"/>
              <a:t>sastava</a:t>
            </a:r>
            <a:r>
              <a:rPr lang="en-US" sz="2400" dirty="0"/>
              <a:t>, a </a:t>
            </a:r>
            <a:r>
              <a:rPr lang="en-US" sz="2400" dirty="0" err="1"/>
              <a:t>znatno</a:t>
            </a:r>
            <a:r>
              <a:rPr lang="en-US" sz="2400" dirty="0"/>
              <a:t> </a:t>
            </a:r>
            <a:r>
              <a:rPr lang="en-US" sz="2400" dirty="0" err="1"/>
              <a:t>ređe</a:t>
            </a:r>
            <a:r>
              <a:rPr lang="en-US" sz="2400" dirty="0"/>
              <a:t> </a:t>
            </a:r>
            <a:r>
              <a:rPr lang="en-US" sz="2400" dirty="0" err="1"/>
              <a:t>druge</a:t>
            </a:r>
            <a:r>
              <a:rPr lang="en-US" sz="2400" dirty="0"/>
              <a:t> </a:t>
            </a:r>
            <a:r>
              <a:rPr lang="en-US" sz="2400" dirty="0" err="1"/>
              <a:t>metode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03807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84A7DC6-4561-41DD-93F6-E1FB6E1697E5}"/>
              </a:ext>
            </a:extLst>
          </p:cNvPr>
          <p:cNvSpPr/>
          <p:nvPr/>
        </p:nvSpPr>
        <p:spPr>
          <a:xfrm>
            <a:off x="8613945" y="524087"/>
            <a:ext cx="324319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POENTIRANJE SILAŽE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24E3B3-D138-49C3-BB38-A1D5F29A9A1D}"/>
              </a:ext>
            </a:extLst>
          </p:cNvPr>
          <p:cNvSpPr/>
          <p:nvPr/>
        </p:nvSpPr>
        <p:spPr>
          <a:xfrm>
            <a:off x="8613945" y="1362781"/>
            <a:ext cx="3319498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pt-BR" sz="2400" dirty="0"/>
              <a:t>Tabela 16. </a:t>
            </a:r>
            <a:endParaRPr lang="sr-Latn-RS" sz="2400" dirty="0"/>
          </a:p>
          <a:p>
            <a:r>
              <a:rPr lang="pt-BR" sz="2400" dirty="0"/>
              <a:t>Poentiranje silaže prema </a:t>
            </a:r>
            <a:endParaRPr lang="sr-Latn-RS" sz="2400" dirty="0"/>
          </a:p>
          <a:p>
            <a:r>
              <a:rPr lang="pt-BR" sz="2400" dirty="0"/>
              <a:t>DLG ključu</a:t>
            </a:r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61BD685-518D-4497-9420-6AFF95EC0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304603"/>
              </p:ext>
            </p:extLst>
          </p:nvPr>
        </p:nvGraphicFramePr>
        <p:xfrm>
          <a:off x="258557" y="177287"/>
          <a:ext cx="7845779" cy="650342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3630">
                  <a:extLst>
                    <a:ext uri="{9D8B030D-6E8A-4147-A177-3AD203B41FA5}">
                      <a16:colId xmlns:a16="http://schemas.microsoft.com/office/drawing/2014/main" val="3847640921"/>
                    </a:ext>
                  </a:extLst>
                </a:gridCol>
                <a:gridCol w="764711">
                  <a:extLst>
                    <a:ext uri="{9D8B030D-6E8A-4147-A177-3AD203B41FA5}">
                      <a16:colId xmlns:a16="http://schemas.microsoft.com/office/drawing/2014/main" val="227521022"/>
                    </a:ext>
                  </a:extLst>
                </a:gridCol>
                <a:gridCol w="3088783">
                  <a:extLst>
                    <a:ext uri="{9D8B030D-6E8A-4147-A177-3AD203B41FA5}">
                      <a16:colId xmlns:a16="http://schemas.microsoft.com/office/drawing/2014/main" val="798473560"/>
                    </a:ext>
                  </a:extLst>
                </a:gridCol>
                <a:gridCol w="2054653">
                  <a:extLst>
                    <a:ext uri="{9D8B030D-6E8A-4147-A177-3AD203B41FA5}">
                      <a16:colId xmlns:a16="http://schemas.microsoft.com/office/drawing/2014/main" val="1864504463"/>
                    </a:ext>
                  </a:extLst>
                </a:gridCol>
                <a:gridCol w="771062">
                  <a:extLst>
                    <a:ext uri="{9D8B030D-6E8A-4147-A177-3AD203B41FA5}">
                      <a16:colId xmlns:a16="http://schemas.microsoft.com/office/drawing/2014/main" val="1340848827"/>
                    </a:ext>
                  </a:extLst>
                </a:gridCol>
                <a:gridCol w="134255">
                  <a:extLst>
                    <a:ext uri="{9D8B030D-6E8A-4147-A177-3AD203B41FA5}">
                      <a16:colId xmlns:a16="http://schemas.microsoft.com/office/drawing/2014/main" val="3148130583"/>
                    </a:ext>
                  </a:extLst>
                </a:gridCol>
                <a:gridCol w="134255">
                  <a:extLst>
                    <a:ext uri="{9D8B030D-6E8A-4147-A177-3AD203B41FA5}">
                      <a16:colId xmlns:a16="http://schemas.microsoft.com/office/drawing/2014/main" val="1988317629"/>
                    </a:ext>
                  </a:extLst>
                </a:gridCol>
                <a:gridCol w="474430">
                  <a:extLst>
                    <a:ext uri="{9D8B030D-6E8A-4147-A177-3AD203B41FA5}">
                      <a16:colId xmlns:a16="http://schemas.microsoft.com/office/drawing/2014/main" val="1429052972"/>
                    </a:ext>
                  </a:extLst>
                </a:gridCol>
              </a:tblGrid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1.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Miris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6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Poeni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510944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lako nakiseo miris na voće ili hleb (bez buterne kiseline)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14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817868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kiseliji miris (buterna kiselina u tragovima) ili slabiji miris pregorele silaže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8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296882"/>
                  </a:ext>
                </a:extLst>
              </a:tr>
              <a:tr h="4067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jači miris provenule ili pregorele silaže, miris na plesan (umereno prisustvo buterne kiseline)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4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77144"/>
                  </a:ext>
                </a:extLst>
              </a:tr>
              <a:tr h="4067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neprijatan miris (prisustvo buterne kiseline), težak miris amonijaka, ili bez mirisa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151349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izrazito neprijatan miris na trulež ili plesan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0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023551"/>
                  </a:ext>
                </a:extLst>
              </a:tr>
              <a:tr h="1964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2.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Stuktura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98364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dobro očuvana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4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1118145236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blago izmenjena (slepljena)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3022912460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jako izmenjena (slepljena, buđava)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4266058518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neprepoznatljiva (slepljena, sluzava, plesniva)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0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4009916913"/>
                  </a:ext>
                </a:extLst>
              </a:tr>
              <a:tr h="1964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3.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Boja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768571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jasno zelena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1559691165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blago izmenjena (žuta ili smeđa)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4276840310"/>
                  </a:ext>
                </a:extLst>
              </a:tr>
              <a:tr h="196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jako izmenjena (vrlo svetla, vrlo tamna)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0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2441732634"/>
                  </a:ext>
                </a:extLst>
              </a:tr>
              <a:tr h="1965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Klasa I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vrlo dobro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18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-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20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2672683285"/>
                  </a:ext>
                </a:extLst>
              </a:tr>
              <a:tr h="1965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Klasa II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dobro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14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-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17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147883242"/>
                  </a:ext>
                </a:extLst>
              </a:tr>
              <a:tr h="1965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Klasa III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srednje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10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-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13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1005746698"/>
                  </a:ext>
                </a:extLst>
              </a:tr>
              <a:tr h="1965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Klasa IV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zadovoljavajuće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-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9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4162654347"/>
                  </a:ext>
                </a:extLst>
              </a:tr>
              <a:tr h="196553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 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>
                          <a:effectLst/>
                        </a:rPr>
                        <a:t>Klasa V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loša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-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sr-Latn-RS" sz="1700" dirty="0">
                          <a:effectLst/>
                        </a:rPr>
                        <a:t>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43" marR="68543" marT="0" marB="0" anchor="ctr"/>
                </a:tc>
                <a:extLst>
                  <a:ext uri="{0D108BD9-81ED-4DB2-BD59-A6C34878D82A}">
                    <a16:rowId xmlns:a16="http://schemas.microsoft.com/office/drawing/2014/main" val="961410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263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E9940F-E14E-4C16-A27F-6D2F42F443CB}"/>
              </a:ext>
            </a:extLst>
          </p:cNvPr>
          <p:cNvSpPr/>
          <p:nvPr/>
        </p:nvSpPr>
        <p:spPr>
          <a:xfrm>
            <a:off x="8211687" y="1371793"/>
            <a:ext cx="2438681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 err="1"/>
              <a:t>Tabela</a:t>
            </a:r>
            <a:r>
              <a:rPr lang="en-US" sz="2400" dirty="0"/>
              <a:t> 17. </a:t>
            </a:r>
            <a:endParaRPr lang="sr-Latn-RS" sz="2400" dirty="0"/>
          </a:p>
          <a:p>
            <a:r>
              <a:rPr lang="en-US" sz="2400" dirty="0" err="1"/>
              <a:t>Poentiranje</a:t>
            </a:r>
            <a:r>
              <a:rPr lang="en-US" sz="2400" dirty="0"/>
              <a:t> </a:t>
            </a:r>
            <a:r>
              <a:rPr lang="en-US" sz="2400" dirty="0" err="1"/>
              <a:t>silaže</a:t>
            </a:r>
            <a:r>
              <a:rPr lang="en-US" sz="2400" dirty="0"/>
              <a:t> </a:t>
            </a:r>
            <a:endParaRPr lang="sr-Latn-RS" sz="2400" dirty="0"/>
          </a:p>
          <a:p>
            <a:r>
              <a:rPr lang="en-US" sz="2400" dirty="0" err="1"/>
              <a:t>prema</a:t>
            </a:r>
            <a:r>
              <a:rPr lang="en-US" sz="2400" dirty="0"/>
              <a:t> </a:t>
            </a:r>
            <a:r>
              <a:rPr lang="en-US" sz="2400" dirty="0" err="1"/>
              <a:t>Mihin</a:t>
            </a:r>
            <a:r>
              <a:rPr lang="en-US" sz="2400" dirty="0"/>
              <a:t>-u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2CB6621-792D-42CD-9A37-1EA555B92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70812"/>
              </p:ext>
            </p:extLst>
          </p:nvPr>
        </p:nvGraphicFramePr>
        <p:xfrm>
          <a:off x="410274" y="153038"/>
          <a:ext cx="6849745" cy="655192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5612">
                  <a:extLst>
                    <a:ext uri="{9D8B030D-6E8A-4147-A177-3AD203B41FA5}">
                      <a16:colId xmlns:a16="http://schemas.microsoft.com/office/drawing/2014/main" val="1575301681"/>
                    </a:ext>
                  </a:extLst>
                </a:gridCol>
                <a:gridCol w="397585">
                  <a:extLst>
                    <a:ext uri="{9D8B030D-6E8A-4147-A177-3AD203B41FA5}">
                      <a16:colId xmlns:a16="http://schemas.microsoft.com/office/drawing/2014/main" val="3855325443"/>
                    </a:ext>
                  </a:extLst>
                </a:gridCol>
                <a:gridCol w="397585">
                  <a:extLst>
                    <a:ext uri="{9D8B030D-6E8A-4147-A177-3AD203B41FA5}">
                      <a16:colId xmlns:a16="http://schemas.microsoft.com/office/drawing/2014/main" val="2257241453"/>
                    </a:ext>
                  </a:extLst>
                </a:gridCol>
                <a:gridCol w="397585">
                  <a:extLst>
                    <a:ext uri="{9D8B030D-6E8A-4147-A177-3AD203B41FA5}">
                      <a16:colId xmlns:a16="http://schemas.microsoft.com/office/drawing/2014/main" val="2401494068"/>
                    </a:ext>
                  </a:extLst>
                </a:gridCol>
                <a:gridCol w="3593396">
                  <a:extLst>
                    <a:ext uri="{9D8B030D-6E8A-4147-A177-3AD203B41FA5}">
                      <a16:colId xmlns:a16="http://schemas.microsoft.com/office/drawing/2014/main" val="16680105"/>
                    </a:ext>
                  </a:extLst>
                </a:gridCol>
                <a:gridCol w="397585">
                  <a:extLst>
                    <a:ext uri="{9D8B030D-6E8A-4147-A177-3AD203B41FA5}">
                      <a16:colId xmlns:a16="http://schemas.microsoft.com/office/drawing/2014/main" val="1054965138"/>
                    </a:ext>
                  </a:extLst>
                </a:gridCol>
                <a:gridCol w="397585">
                  <a:extLst>
                    <a:ext uri="{9D8B030D-6E8A-4147-A177-3AD203B41FA5}">
                      <a16:colId xmlns:a16="http://schemas.microsoft.com/office/drawing/2014/main" val="557340252"/>
                    </a:ext>
                  </a:extLst>
                </a:gridCol>
                <a:gridCol w="283138">
                  <a:extLst>
                    <a:ext uri="{9D8B030D-6E8A-4147-A177-3AD203B41FA5}">
                      <a16:colId xmlns:a16="http://schemas.microsoft.com/office/drawing/2014/main" val="781302866"/>
                    </a:ext>
                  </a:extLst>
                </a:gridCol>
                <a:gridCol w="539674">
                  <a:extLst>
                    <a:ext uri="{9D8B030D-6E8A-4147-A177-3AD203B41FA5}">
                      <a16:colId xmlns:a16="http://schemas.microsoft.com/office/drawing/2014/main" val="1431946535"/>
                    </a:ext>
                  </a:extLst>
                </a:gridCol>
              </a:tblGrid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1.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pH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Poeni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322727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&lt;4,2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697047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4,2-4,6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519923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4,7-5,1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348148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5,2-6,1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307731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6,2-6,4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587543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&gt;6,4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689869"/>
                  </a:ext>
                </a:extLst>
              </a:tr>
              <a:tr h="153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2.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8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Miris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716316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prijatan, aromatičan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05388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nakiseo, slabo aromatičan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450410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kiselkast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06115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intenzivan nakiseo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46258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jako neprijatan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898141"/>
                  </a:ext>
                </a:extLst>
              </a:tr>
              <a:tr h="153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3.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Boja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560764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zelena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026476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žutozelena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84969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zelenomrka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511830"/>
                  </a:ext>
                </a:extLst>
              </a:tr>
              <a:tr h="153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mrka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170948"/>
                  </a:ext>
                </a:extLst>
              </a:tr>
              <a:tr h="153834"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KLASIRANJE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329459"/>
                  </a:ext>
                </a:extLst>
              </a:tr>
              <a:tr h="15388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Klasa 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vrlo dobro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extLst>
                  <a:ext uri="{0D108BD9-81ED-4DB2-BD59-A6C34878D82A}">
                    <a16:rowId xmlns:a16="http://schemas.microsoft.com/office/drawing/2014/main" val="3448619736"/>
                  </a:ext>
                </a:extLst>
              </a:tr>
              <a:tr h="31845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Klasa II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dobro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extLst>
                  <a:ext uri="{0D108BD9-81ED-4DB2-BD59-A6C34878D82A}">
                    <a16:rowId xmlns:a16="http://schemas.microsoft.com/office/drawing/2014/main" val="124218732"/>
                  </a:ext>
                </a:extLst>
              </a:tr>
              <a:tr h="31845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Klasa III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srednje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extLst>
                  <a:ext uri="{0D108BD9-81ED-4DB2-BD59-A6C34878D82A}">
                    <a16:rowId xmlns:a16="http://schemas.microsoft.com/office/drawing/2014/main" val="2970478782"/>
                  </a:ext>
                </a:extLst>
              </a:tr>
              <a:tr h="31845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Klasa IV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zadovoljavajuće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extLst>
                  <a:ext uri="{0D108BD9-81ED-4DB2-BD59-A6C34878D82A}">
                    <a16:rowId xmlns:a16="http://schemas.microsoft.com/office/drawing/2014/main" val="2486537770"/>
                  </a:ext>
                </a:extLst>
              </a:tr>
              <a:tr h="31845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>
                          <a:effectLst/>
                        </a:rPr>
                        <a:t>Klasa V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loša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"/>
                        </a:spcAft>
                      </a:pPr>
                      <a:r>
                        <a:rPr lang="sr-Latn-R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 anchor="ctr"/>
                </a:tc>
                <a:extLst>
                  <a:ext uri="{0D108BD9-81ED-4DB2-BD59-A6C34878D82A}">
                    <a16:rowId xmlns:a16="http://schemas.microsoft.com/office/drawing/2014/main" val="168183776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44B27BF-2AA0-43B8-A6FB-F71F35E0411F}"/>
              </a:ext>
            </a:extLst>
          </p:cNvPr>
          <p:cNvSpPr/>
          <p:nvPr/>
        </p:nvSpPr>
        <p:spPr>
          <a:xfrm>
            <a:off x="8211687" y="505233"/>
            <a:ext cx="324319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POENTIRANJE SILAŽE</a:t>
            </a:r>
          </a:p>
        </p:txBody>
      </p:sp>
    </p:spTree>
    <p:extLst>
      <p:ext uri="{BB962C8B-B14F-4D97-AF65-F5344CB8AC3E}">
        <p14:creationId xmlns:p14="http://schemas.microsoft.com/office/powerpoint/2010/main" val="2040002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99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FDEAD5-48C7-49BE-93E1-8BD7E447C125}"/>
              </a:ext>
            </a:extLst>
          </p:cNvPr>
          <p:cNvSpPr/>
          <p:nvPr/>
        </p:nvSpPr>
        <p:spPr>
          <a:xfrm>
            <a:off x="2805879" y="63782"/>
            <a:ext cx="644003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ORGANOLEPTIČKI PREGLED </a:t>
            </a:r>
            <a:r>
              <a:rPr lang="sr-Latn-RS" sz="2800" dirty="0"/>
              <a:t>ZELENE HRANE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EFDD04-E753-4C94-A362-6ADD0BFAD0AA}"/>
              </a:ext>
            </a:extLst>
          </p:cNvPr>
          <p:cNvSpPr/>
          <p:nvPr/>
        </p:nvSpPr>
        <p:spPr>
          <a:xfrm>
            <a:off x="24775" y="671691"/>
            <a:ext cx="117591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err="1"/>
              <a:t>Boja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po </a:t>
            </a:r>
            <a:r>
              <a:rPr lang="en-US" dirty="0" err="1"/>
              <a:t>pravilu</a:t>
            </a:r>
            <a:r>
              <a:rPr lang="en-US" dirty="0"/>
              <a:t> je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zelena</a:t>
            </a:r>
            <a:r>
              <a:rPr lang="en-US" dirty="0"/>
              <a:t>, </a:t>
            </a:r>
            <a:r>
              <a:rPr lang="en-US" dirty="0" err="1"/>
              <a:t>usled</a:t>
            </a:r>
            <a:r>
              <a:rPr lang="en-US" dirty="0"/>
              <a:t> </a:t>
            </a:r>
            <a:r>
              <a:rPr lang="en-US" dirty="0" err="1"/>
              <a:t>visoke</a:t>
            </a:r>
            <a:r>
              <a:rPr lang="en-US" dirty="0"/>
              <a:t> </a:t>
            </a:r>
            <a:r>
              <a:rPr lang="en-US" dirty="0" err="1"/>
              <a:t>zastupljenosti</a:t>
            </a:r>
            <a:r>
              <a:rPr lang="en-US" dirty="0"/>
              <a:t> </a:t>
            </a:r>
            <a:r>
              <a:rPr lang="en-US" dirty="0" err="1"/>
              <a:t>hlorofila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karotinoida</a:t>
            </a:r>
            <a:r>
              <a:rPr lang="en-US" dirty="0"/>
              <a:t>. </a:t>
            </a:r>
            <a:r>
              <a:rPr lang="en-US" dirty="0" err="1"/>
              <a:t>Odstupanje</a:t>
            </a:r>
            <a:r>
              <a:rPr lang="en-US" dirty="0"/>
              <a:t> od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boje</a:t>
            </a:r>
            <a:r>
              <a:rPr lang="en-US" dirty="0"/>
              <a:t> </a:t>
            </a:r>
            <a:r>
              <a:rPr lang="en-US" dirty="0" err="1"/>
              <a:t>ukazuje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određene</a:t>
            </a:r>
            <a:r>
              <a:rPr lang="en-US" dirty="0"/>
              <a:t> </a:t>
            </a:r>
            <a:r>
              <a:rPr lang="en-US" dirty="0" err="1"/>
              <a:t>promene</a:t>
            </a:r>
            <a:r>
              <a:rPr lang="en-US" dirty="0"/>
              <a:t> </a:t>
            </a:r>
            <a:r>
              <a:rPr lang="en-US" dirty="0" err="1"/>
              <a:t>kvaliteta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kontaminaciju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vrste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. </a:t>
            </a:r>
            <a:r>
              <a:rPr lang="en-US" dirty="0" err="1"/>
              <a:t>Nalaz</a:t>
            </a:r>
            <a:r>
              <a:rPr lang="en-US" dirty="0"/>
              <a:t> </a:t>
            </a:r>
            <a:r>
              <a:rPr lang="en-US" dirty="0" err="1"/>
              <a:t>crnih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mrkih</a:t>
            </a:r>
            <a:r>
              <a:rPr lang="en-US" dirty="0"/>
              <a:t> </a:t>
            </a:r>
            <a:r>
              <a:rPr lang="en-US" dirty="0" err="1"/>
              <a:t>pega</a:t>
            </a:r>
            <a:r>
              <a:rPr lang="en-US" dirty="0"/>
              <a:t> </a:t>
            </a:r>
            <a:r>
              <a:rPr lang="en-US" dirty="0" err="1"/>
              <a:t>ukazuje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prisustvo</a:t>
            </a:r>
            <a:r>
              <a:rPr lang="en-US" dirty="0"/>
              <a:t> </a:t>
            </a:r>
            <a:r>
              <a:rPr lang="en-US" dirty="0" err="1"/>
              <a:t>gljivica</a:t>
            </a:r>
            <a:r>
              <a:rPr lang="en-US" dirty="0"/>
              <a:t> </a:t>
            </a:r>
            <a:r>
              <a:rPr lang="en-US" dirty="0" err="1"/>
              <a:t>plesni</a:t>
            </a:r>
            <a:r>
              <a:rPr lang="en-US" dirty="0"/>
              <a:t>, </a:t>
            </a:r>
            <a:r>
              <a:rPr lang="en-US" dirty="0" err="1"/>
              <a:t>dok</a:t>
            </a:r>
            <a:r>
              <a:rPr lang="en-US" dirty="0"/>
              <a:t> </a:t>
            </a:r>
            <a:r>
              <a:rPr lang="en-US" dirty="0" err="1"/>
              <a:t>promena</a:t>
            </a:r>
            <a:r>
              <a:rPr lang="en-US" dirty="0"/>
              <a:t> </a:t>
            </a:r>
            <a:r>
              <a:rPr lang="en-US" dirty="0" err="1"/>
              <a:t>boje</a:t>
            </a:r>
            <a:r>
              <a:rPr lang="en-US" dirty="0"/>
              <a:t> (od </a:t>
            </a:r>
            <a:r>
              <a:rPr lang="en-US" dirty="0" err="1"/>
              <a:t>bledo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do </a:t>
            </a:r>
            <a:r>
              <a:rPr lang="en-US" dirty="0" err="1"/>
              <a:t>žute</a:t>
            </a:r>
            <a:r>
              <a:rPr lang="en-US" dirty="0"/>
              <a:t> </a:t>
            </a:r>
            <a:r>
              <a:rPr lang="en-US" dirty="0" err="1"/>
              <a:t>boje</a:t>
            </a:r>
            <a:r>
              <a:rPr lang="en-US" dirty="0"/>
              <a:t>)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pokazatelj</a:t>
            </a:r>
            <a:r>
              <a:rPr lang="en-US" dirty="0"/>
              <a:t> </a:t>
            </a:r>
            <a:r>
              <a:rPr lang="en-US" dirty="0" err="1"/>
              <a:t>sadržaja</a:t>
            </a:r>
            <a:r>
              <a:rPr lang="en-US" dirty="0"/>
              <a:t> </a:t>
            </a:r>
            <a:r>
              <a:rPr lang="en-US" dirty="0" err="1"/>
              <a:t>vode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svežine</a:t>
            </a:r>
            <a:r>
              <a:rPr lang="en-US" dirty="0"/>
              <a:t> </a:t>
            </a:r>
            <a:r>
              <a:rPr lang="en-US" dirty="0" err="1"/>
              <a:t>hraniva</a:t>
            </a:r>
            <a:r>
              <a:rPr lang="en-US" dirty="0"/>
              <a:t>. </a:t>
            </a:r>
            <a:endParaRPr lang="sr-Latn-RS" dirty="0"/>
          </a:p>
          <a:p>
            <a:pPr algn="just"/>
            <a:endParaRPr lang="en-US" dirty="0"/>
          </a:p>
          <a:p>
            <a:pPr algn="just"/>
            <a:r>
              <a:rPr lang="en-US" b="1" dirty="0" err="1"/>
              <a:t>Miris</a:t>
            </a:r>
            <a:r>
              <a:rPr lang="en-US" dirty="0"/>
              <a:t> </a:t>
            </a:r>
            <a:r>
              <a:rPr lang="en-US" dirty="0" err="1"/>
              <a:t>sveže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je </a:t>
            </a:r>
            <a:r>
              <a:rPr lang="en-US" dirty="0" err="1"/>
              <a:t>prijatan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aromatičan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zavisi</a:t>
            </a:r>
            <a:r>
              <a:rPr lang="en-US" dirty="0"/>
              <a:t> od </a:t>
            </a:r>
            <a:r>
              <a:rPr lang="en-US" dirty="0" err="1"/>
              <a:t>prisustva</a:t>
            </a:r>
            <a:r>
              <a:rPr lang="en-US" dirty="0"/>
              <a:t> </a:t>
            </a:r>
            <a:r>
              <a:rPr lang="en-US" dirty="0" err="1"/>
              <a:t>biljaka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poseduju</a:t>
            </a:r>
            <a:r>
              <a:rPr lang="en-US" dirty="0"/>
              <a:t> </a:t>
            </a:r>
            <a:r>
              <a:rPr lang="en-US" dirty="0" err="1"/>
              <a:t>eterična</a:t>
            </a:r>
            <a:r>
              <a:rPr lang="en-US" dirty="0"/>
              <a:t> </a:t>
            </a:r>
            <a:r>
              <a:rPr lang="en-US" dirty="0" err="1"/>
              <a:t>ulja</a:t>
            </a:r>
            <a:r>
              <a:rPr lang="en-US" dirty="0"/>
              <a:t> (</a:t>
            </a:r>
            <a:r>
              <a:rPr lang="en-US" dirty="0" err="1"/>
              <a:t>planinske</a:t>
            </a:r>
            <a:r>
              <a:rPr lang="en-US" dirty="0"/>
              <a:t> </a:t>
            </a:r>
            <a:r>
              <a:rPr lang="en-US" dirty="0" err="1"/>
              <a:t>biljke</a:t>
            </a:r>
            <a:r>
              <a:rPr lang="en-US" dirty="0"/>
              <a:t>, </a:t>
            </a:r>
            <a:r>
              <a:rPr lang="en-US" dirty="0" err="1"/>
              <a:t>lekovite</a:t>
            </a:r>
            <a:r>
              <a:rPr lang="en-US" dirty="0"/>
              <a:t> </a:t>
            </a:r>
            <a:r>
              <a:rPr lang="en-US" dirty="0" err="1"/>
              <a:t>trave</a:t>
            </a:r>
            <a:r>
              <a:rPr lang="en-US" dirty="0"/>
              <a:t>).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zelena</a:t>
            </a:r>
            <a:r>
              <a:rPr lang="en-US" dirty="0"/>
              <a:t> </a:t>
            </a:r>
            <a:r>
              <a:rPr lang="en-US" dirty="0" err="1"/>
              <a:t>hrana</a:t>
            </a:r>
            <a:r>
              <a:rPr lang="en-US" dirty="0"/>
              <a:t> </a:t>
            </a:r>
            <a:r>
              <a:rPr lang="en-US" dirty="0" err="1"/>
              <a:t>potiče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močvarnih</a:t>
            </a:r>
            <a:r>
              <a:rPr lang="en-US" dirty="0"/>
              <a:t> </a:t>
            </a:r>
            <a:r>
              <a:rPr lang="en-US" dirty="0" err="1"/>
              <a:t>terena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prisutan</a:t>
            </a:r>
            <a:r>
              <a:rPr lang="en-US" dirty="0"/>
              <a:t> </a:t>
            </a:r>
            <a:r>
              <a:rPr lang="en-US" dirty="0" err="1"/>
              <a:t>neprijatan</a:t>
            </a:r>
            <a:r>
              <a:rPr lang="en-US" dirty="0"/>
              <a:t> </a:t>
            </a:r>
            <a:r>
              <a:rPr lang="en-US" dirty="0" err="1"/>
              <a:t>miris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mulj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zemlju</a:t>
            </a:r>
            <a:r>
              <a:rPr lang="en-US" dirty="0"/>
              <a:t>. </a:t>
            </a:r>
            <a:r>
              <a:rPr lang="en-US" dirty="0" err="1"/>
              <a:t>Takođe</a:t>
            </a:r>
            <a:r>
              <a:rPr lang="en-US" dirty="0"/>
              <a:t>, </a:t>
            </a:r>
            <a:r>
              <a:rPr lang="en-US" dirty="0" err="1"/>
              <a:t>neprijatan</a:t>
            </a:r>
            <a:r>
              <a:rPr lang="en-US" dirty="0"/>
              <a:t> </a:t>
            </a:r>
            <a:r>
              <a:rPr lang="en-US" dirty="0" err="1"/>
              <a:t>miris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buđ</a:t>
            </a:r>
            <a:r>
              <a:rPr lang="en-US" dirty="0"/>
              <a:t> </a:t>
            </a:r>
            <a:r>
              <a:rPr lang="en-US" dirty="0" err="1"/>
              <a:t>javlja</a:t>
            </a:r>
            <a:r>
              <a:rPr lang="en-US" dirty="0"/>
              <a:t> se u </a:t>
            </a:r>
            <a:r>
              <a:rPr lang="en-US" dirty="0" err="1"/>
              <a:t>zelenoj</a:t>
            </a:r>
            <a:r>
              <a:rPr lang="en-US" dirty="0"/>
              <a:t> </a:t>
            </a:r>
            <a:r>
              <a:rPr lang="en-US" dirty="0" err="1"/>
              <a:t>hrani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sakupljena</a:t>
            </a:r>
            <a:r>
              <a:rPr lang="en-US" dirty="0"/>
              <a:t> u </a:t>
            </a:r>
            <a:r>
              <a:rPr lang="en-US" dirty="0" err="1"/>
              <a:t>svežem</a:t>
            </a:r>
            <a:r>
              <a:rPr lang="en-US" dirty="0"/>
              <a:t> (</a:t>
            </a:r>
            <a:r>
              <a:rPr lang="en-US" dirty="0" err="1"/>
              <a:t>vlažnom</a:t>
            </a:r>
            <a:r>
              <a:rPr lang="en-US" dirty="0"/>
              <a:t>) </a:t>
            </a:r>
            <a:r>
              <a:rPr lang="en-US" dirty="0" err="1"/>
              <a:t>stanju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kojoj</a:t>
            </a:r>
            <a:r>
              <a:rPr lang="en-US" dirty="0"/>
              <a:t> je </a:t>
            </a:r>
            <a:r>
              <a:rPr lang="en-US" dirty="0" err="1"/>
              <a:t>došlo</a:t>
            </a:r>
            <a:r>
              <a:rPr lang="en-US" dirty="0"/>
              <a:t> do </a:t>
            </a:r>
            <a:r>
              <a:rPr lang="en-US" dirty="0" err="1"/>
              <a:t>fermentacionih</a:t>
            </a:r>
            <a:r>
              <a:rPr lang="en-US" dirty="0"/>
              <a:t> </a:t>
            </a:r>
            <a:r>
              <a:rPr lang="en-US" dirty="0" err="1"/>
              <a:t>procesa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razvoja</a:t>
            </a:r>
            <a:r>
              <a:rPr lang="en-US" dirty="0"/>
              <a:t> </a:t>
            </a:r>
            <a:r>
              <a:rPr lang="en-US" dirty="0" err="1"/>
              <a:t>plesni</a:t>
            </a:r>
            <a:r>
              <a:rPr lang="en-US" dirty="0"/>
              <a:t>. </a:t>
            </a:r>
            <a:endParaRPr lang="sr-Latn-RS" dirty="0"/>
          </a:p>
          <a:p>
            <a:pPr algn="just"/>
            <a:endParaRPr lang="en-US" dirty="0"/>
          </a:p>
          <a:p>
            <a:pPr algn="just"/>
            <a:r>
              <a:rPr lang="en-US" b="1" dirty="0" err="1"/>
              <a:t>Ukus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po </a:t>
            </a:r>
            <a:r>
              <a:rPr lang="en-US" dirty="0" err="1"/>
              <a:t>pravilu</a:t>
            </a:r>
            <a:r>
              <a:rPr lang="en-US" dirty="0"/>
              <a:t> je </a:t>
            </a:r>
            <a:r>
              <a:rPr lang="en-US" dirty="0" err="1"/>
              <a:t>prijatno</a:t>
            </a:r>
            <a:r>
              <a:rPr lang="en-US" dirty="0"/>
              <a:t> </a:t>
            </a:r>
            <a:r>
              <a:rPr lang="en-US" dirty="0" err="1"/>
              <a:t>slatkast</a:t>
            </a:r>
            <a:r>
              <a:rPr lang="en-US" dirty="0"/>
              <a:t> (</a:t>
            </a:r>
            <a:r>
              <a:rPr lang="en-US" dirty="0" err="1"/>
              <a:t>gramineae</a:t>
            </a:r>
            <a:r>
              <a:rPr lang="en-US" dirty="0"/>
              <a:t>, </a:t>
            </a:r>
            <a:r>
              <a:rPr lang="en-US" dirty="0" err="1"/>
              <a:t>leptirnjače</a:t>
            </a:r>
            <a:r>
              <a:rPr lang="en-US" dirty="0"/>
              <a:t>),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nakiseo</a:t>
            </a:r>
            <a:r>
              <a:rPr lang="en-US" dirty="0"/>
              <a:t> (</a:t>
            </a:r>
            <a:r>
              <a:rPr lang="en-US" dirty="0" err="1"/>
              <a:t>kisele</a:t>
            </a:r>
            <a:r>
              <a:rPr lang="en-US" dirty="0"/>
              <a:t> </a:t>
            </a:r>
            <a:r>
              <a:rPr lang="en-US" dirty="0" err="1"/>
              <a:t>trave</a:t>
            </a:r>
            <a:r>
              <a:rPr lang="en-US" dirty="0"/>
              <a:t>), </a:t>
            </a:r>
            <a:r>
              <a:rPr lang="en-US" dirty="0" err="1"/>
              <a:t>gorak</a:t>
            </a:r>
            <a:r>
              <a:rPr lang="en-US" dirty="0"/>
              <a:t> (</a:t>
            </a:r>
            <a:r>
              <a:rPr lang="en-US" dirty="0" err="1"/>
              <a:t>otrovne</a:t>
            </a:r>
            <a:r>
              <a:rPr lang="en-US" dirty="0"/>
              <a:t> </a:t>
            </a:r>
            <a:r>
              <a:rPr lang="en-US" dirty="0" err="1"/>
              <a:t>biljke</a:t>
            </a:r>
            <a:r>
              <a:rPr lang="en-US" dirty="0"/>
              <a:t>), </a:t>
            </a:r>
            <a:r>
              <a:rPr lang="en-US" dirty="0" err="1"/>
              <a:t>bljutav</a:t>
            </a:r>
            <a:r>
              <a:rPr lang="en-US" dirty="0"/>
              <a:t> (</a:t>
            </a:r>
            <a:r>
              <a:rPr lang="en-US" dirty="0" err="1"/>
              <a:t>bezvredne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štetne</a:t>
            </a:r>
            <a:r>
              <a:rPr lang="en-US" dirty="0"/>
              <a:t> </a:t>
            </a:r>
            <a:r>
              <a:rPr lang="en-US" dirty="0" err="1"/>
              <a:t>biljke</a:t>
            </a:r>
            <a:r>
              <a:rPr lang="en-US" dirty="0"/>
              <a:t>)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aromatičan</a:t>
            </a:r>
            <a:r>
              <a:rPr lang="en-US" dirty="0"/>
              <a:t> (</a:t>
            </a:r>
            <a:r>
              <a:rPr lang="en-US" dirty="0" err="1"/>
              <a:t>lekovite</a:t>
            </a:r>
            <a:r>
              <a:rPr lang="en-US" dirty="0"/>
              <a:t> </a:t>
            </a:r>
            <a:r>
              <a:rPr lang="en-US" dirty="0" err="1"/>
              <a:t>trave</a:t>
            </a:r>
            <a:r>
              <a:rPr lang="en-US" dirty="0"/>
              <a:t>), u </a:t>
            </a:r>
            <a:r>
              <a:rPr lang="en-US" dirty="0" err="1"/>
              <a:t>zavisnosti</a:t>
            </a:r>
            <a:r>
              <a:rPr lang="en-US" dirty="0"/>
              <a:t> od </a:t>
            </a:r>
            <a:r>
              <a:rPr lang="en-US" dirty="0" err="1"/>
              <a:t>vrste</a:t>
            </a:r>
            <a:r>
              <a:rPr lang="en-US" dirty="0"/>
              <a:t> </a:t>
            </a:r>
            <a:r>
              <a:rPr lang="en-US" dirty="0" err="1"/>
              <a:t>biljaka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preovlađuju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datom</a:t>
            </a:r>
            <a:r>
              <a:rPr lang="en-US" dirty="0"/>
              <a:t> </a:t>
            </a:r>
            <a:r>
              <a:rPr lang="en-US" dirty="0" err="1"/>
              <a:t>terenu</a:t>
            </a:r>
            <a:r>
              <a:rPr lang="en-US" dirty="0"/>
              <a:t>.</a:t>
            </a:r>
            <a:endParaRPr lang="sr-Latn-RS" dirty="0"/>
          </a:p>
          <a:p>
            <a:pPr algn="just"/>
            <a:endParaRPr lang="en-US" dirty="0"/>
          </a:p>
          <a:p>
            <a:pPr algn="just"/>
            <a:r>
              <a:rPr lang="en-US" b="1" dirty="0" err="1"/>
              <a:t>Struktura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je </a:t>
            </a:r>
            <a:r>
              <a:rPr lang="en-US" dirty="0" err="1"/>
              <a:t>očuvana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ukazuje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njenu</a:t>
            </a:r>
            <a:r>
              <a:rPr lang="en-US" dirty="0"/>
              <a:t> </a:t>
            </a:r>
            <a:r>
              <a:rPr lang="en-US" dirty="0" err="1"/>
              <a:t>svežinu</a:t>
            </a:r>
            <a:r>
              <a:rPr lang="en-US" dirty="0"/>
              <a:t>, </a:t>
            </a:r>
            <a:r>
              <a:rPr lang="en-US" dirty="0" err="1"/>
              <a:t>kvalitet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higijensku</a:t>
            </a:r>
            <a:r>
              <a:rPr lang="en-US" dirty="0"/>
              <a:t> </a:t>
            </a:r>
            <a:r>
              <a:rPr lang="en-US" dirty="0" err="1"/>
              <a:t>ispravnost</a:t>
            </a:r>
            <a:r>
              <a:rPr lang="en-US" dirty="0"/>
              <a:t>, a </a:t>
            </a:r>
            <a:r>
              <a:rPr lang="en-US" dirty="0" err="1"/>
              <a:t>ujedno</a:t>
            </a:r>
            <a:r>
              <a:rPr lang="en-US" dirty="0"/>
              <a:t> </a:t>
            </a:r>
            <a:r>
              <a:rPr lang="en-US" dirty="0" err="1"/>
              <a:t>omogućava</a:t>
            </a:r>
            <a:r>
              <a:rPr lang="en-US" dirty="0"/>
              <a:t> </a:t>
            </a:r>
            <a:r>
              <a:rPr lang="en-US" dirty="0" err="1"/>
              <a:t>brzu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tačnu</a:t>
            </a:r>
            <a:r>
              <a:rPr lang="en-US" dirty="0"/>
              <a:t> </a:t>
            </a:r>
            <a:r>
              <a:rPr lang="en-US" dirty="0" err="1"/>
              <a:t>identifikaciju</a:t>
            </a:r>
            <a:r>
              <a:rPr lang="en-US" dirty="0"/>
              <a:t> </a:t>
            </a:r>
            <a:r>
              <a:rPr lang="en-US" dirty="0" err="1"/>
              <a:t>vrste</a:t>
            </a:r>
            <a:r>
              <a:rPr lang="en-US" dirty="0"/>
              <a:t> </a:t>
            </a:r>
            <a:r>
              <a:rPr lang="en-US" dirty="0" err="1"/>
              <a:t>biljaka</a:t>
            </a:r>
            <a:r>
              <a:rPr lang="en-US" dirty="0"/>
              <a:t> </a:t>
            </a:r>
            <a:r>
              <a:rPr lang="en-US" dirty="0" err="1"/>
              <a:t>zastupljenih</a:t>
            </a:r>
            <a:r>
              <a:rPr lang="en-US" dirty="0"/>
              <a:t> u </a:t>
            </a:r>
            <a:r>
              <a:rPr lang="en-US" dirty="0" err="1"/>
              <a:t>zelenoj</a:t>
            </a:r>
            <a:r>
              <a:rPr lang="en-US" dirty="0"/>
              <a:t> </a:t>
            </a:r>
            <a:r>
              <a:rPr lang="en-US" dirty="0" err="1"/>
              <a:t>masi</a:t>
            </a:r>
            <a:r>
              <a:rPr lang="en-US" dirty="0"/>
              <a:t>. </a:t>
            </a:r>
            <a:r>
              <a:rPr lang="en-US" dirty="0" err="1"/>
              <a:t>Izmenjena</a:t>
            </a:r>
            <a:r>
              <a:rPr lang="en-US" dirty="0"/>
              <a:t> </a:t>
            </a:r>
            <a:r>
              <a:rPr lang="en-US" dirty="0" err="1"/>
              <a:t>struktura</a:t>
            </a:r>
            <a:r>
              <a:rPr lang="en-US" dirty="0"/>
              <a:t> (</a:t>
            </a:r>
            <a:r>
              <a:rPr lang="en-US" dirty="0" err="1"/>
              <a:t>polomljene</a:t>
            </a:r>
            <a:r>
              <a:rPr lang="en-US" dirty="0"/>
              <a:t> </a:t>
            </a:r>
            <a:r>
              <a:rPr lang="en-US" dirty="0" err="1"/>
              <a:t>stabljike</a:t>
            </a:r>
            <a:r>
              <a:rPr lang="en-US" dirty="0"/>
              <a:t>, </a:t>
            </a:r>
            <a:r>
              <a:rPr lang="en-US" dirty="0" err="1"/>
              <a:t>opali</a:t>
            </a:r>
            <a:r>
              <a:rPr lang="en-US" dirty="0"/>
              <a:t> </a:t>
            </a:r>
            <a:r>
              <a:rPr lang="en-US" dirty="0" err="1"/>
              <a:t>listovi</a:t>
            </a:r>
            <a:r>
              <a:rPr lang="en-US" dirty="0"/>
              <a:t>) </a:t>
            </a:r>
            <a:r>
              <a:rPr lang="en-US" dirty="0" err="1"/>
              <a:t>ukazuje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nepravilno</a:t>
            </a:r>
            <a:r>
              <a:rPr lang="en-US" dirty="0"/>
              <a:t> </a:t>
            </a:r>
            <a:r>
              <a:rPr lang="en-US" dirty="0" err="1"/>
              <a:t>korišćenje</a:t>
            </a:r>
            <a:r>
              <a:rPr lang="en-US" dirty="0"/>
              <a:t> </a:t>
            </a:r>
            <a:r>
              <a:rPr lang="en-US" dirty="0" err="1"/>
              <a:t>pašnjaka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pokazatelj</a:t>
            </a:r>
            <a:r>
              <a:rPr lang="en-US" dirty="0"/>
              <a:t> je </a:t>
            </a:r>
            <a:r>
              <a:rPr lang="en-US" dirty="0" err="1"/>
              <a:t>prezrelosti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mase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grešaka</a:t>
            </a:r>
            <a:r>
              <a:rPr lang="en-US" dirty="0"/>
              <a:t> </a:t>
            </a:r>
            <a:r>
              <a:rPr lang="en-US" dirty="0" err="1"/>
              <a:t>učinjenih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njene</a:t>
            </a:r>
            <a:r>
              <a:rPr lang="en-US" dirty="0"/>
              <a:t> </a:t>
            </a:r>
            <a:r>
              <a:rPr lang="en-US" dirty="0" err="1"/>
              <a:t>manipulacije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kosidbi</a:t>
            </a:r>
            <a:r>
              <a:rPr lang="en-US" dirty="0"/>
              <a:t>. </a:t>
            </a:r>
            <a:endParaRPr lang="sr-Latn-RS" dirty="0"/>
          </a:p>
          <a:p>
            <a:pPr algn="just"/>
            <a:endParaRPr lang="sr-Latn-RS" dirty="0"/>
          </a:p>
          <a:p>
            <a:pPr algn="just"/>
            <a:r>
              <a:rPr lang="en-US" b="1" dirty="0" err="1"/>
              <a:t>Konzistencija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po </a:t>
            </a:r>
            <a:r>
              <a:rPr lang="en-US" dirty="0" err="1"/>
              <a:t>pravilu</a:t>
            </a:r>
            <a:r>
              <a:rPr lang="en-US" dirty="0"/>
              <a:t> je </a:t>
            </a:r>
            <a:r>
              <a:rPr lang="en-US" dirty="0" err="1"/>
              <a:t>mekana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elastična</a:t>
            </a:r>
            <a:r>
              <a:rPr lang="en-US" dirty="0"/>
              <a:t>. </a:t>
            </a:r>
            <a:r>
              <a:rPr lang="en-US" dirty="0" err="1"/>
              <a:t>Procenom</a:t>
            </a:r>
            <a:r>
              <a:rPr lang="en-US" dirty="0"/>
              <a:t> </a:t>
            </a:r>
            <a:r>
              <a:rPr lang="en-US" dirty="0" err="1"/>
              <a:t>konzistencije</a:t>
            </a:r>
            <a:r>
              <a:rPr lang="en-US" dirty="0"/>
              <a:t> 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orijentaciono</a:t>
            </a:r>
            <a:r>
              <a:rPr lang="en-US" dirty="0"/>
              <a:t> </a:t>
            </a:r>
            <a:r>
              <a:rPr lang="en-US" dirty="0" err="1"/>
              <a:t>odrediti</a:t>
            </a:r>
            <a:r>
              <a:rPr lang="en-US" dirty="0"/>
              <a:t> </a:t>
            </a:r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vode</a:t>
            </a:r>
            <a:r>
              <a:rPr lang="en-US" dirty="0"/>
              <a:t> u </a:t>
            </a:r>
            <a:r>
              <a:rPr lang="en-US" dirty="0" err="1"/>
              <a:t>hrani</a:t>
            </a:r>
            <a:r>
              <a:rPr lang="en-US" dirty="0"/>
              <a:t>. </a:t>
            </a:r>
            <a:r>
              <a:rPr lang="en-US" dirty="0" err="1"/>
              <a:t>Prezrele</a:t>
            </a:r>
            <a:r>
              <a:rPr lang="en-US" dirty="0"/>
              <a:t> </a:t>
            </a:r>
            <a:r>
              <a:rPr lang="en-US" dirty="0" err="1"/>
              <a:t>biljke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krte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pod </a:t>
            </a:r>
            <a:r>
              <a:rPr lang="en-US" dirty="0" err="1"/>
              <a:t>pritiskom</a:t>
            </a:r>
            <a:r>
              <a:rPr lang="en-US" dirty="0"/>
              <a:t> se </a:t>
            </a:r>
            <a:r>
              <a:rPr lang="en-US" dirty="0" err="1"/>
              <a:t>lome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pucaju</a:t>
            </a:r>
            <a:r>
              <a:rPr lang="en-US" dirty="0"/>
              <a:t>. </a:t>
            </a:r>
            <a:r>
              <a:rPr lang="en-US" dirty="0" err="1"/>
              <a:t>Očvrsla</a:t>
            </a:r>
            <a:r>
              <a:rPr lang="en-US" dirty="0"/>
              <a:t> </a:t>
            </a:r>
            <a:r>
              <a:rPr lang="en-US" dirty="0" err="1"/>
              <a:t>stabla</a:t>
            </a:r>
            <a:r>
              <a:rPr lang="en-US" dirty="0"/>
              <a:t> </a:t>
            </a:r>
            <a:r>
              <a:rPr lang="en-US" dirty="0" err="1"/>
              <a:t>biljaka</a:t>
            </a:r>
            <a:r>
              <a:rPr lang="en-US" dirty="0"/>
              <a:t> </a:t>
            </a:r>
            <a:r>
              <a:rPr lang="en-US" dirty="0" err="1"/>
              <a:t>ukazuju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veću</a:t>
            </a:r>
            <a:r>
              <a:rPr lang="en-US" dirty="0"/>
              <a:t> </a:t>
            </a:r>
            <a:r>
              <a:rPr lang="en-US" dirty="0" err="1"/>
              <a:t>zastupljenost</a:t>
            </a:r>
            <a:r>
              <a:rPr lang="en-US" dirty="0"/>
              <a:t> </a:t>
            </a:r>
            <a:r>
              <a:rPr lang="en-US" dirty="0" err="1"/>
              <a:t>celuloze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lignina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9321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9209FC-7CE5-496A-86AA-F518BC18EEA4}"/>
              </a:ext>
            </a:extLst>
          </p:cNvPr>
          <p:cNvSpPr/>
          <p:nvPr/>
        </p:nvSpPr>
        <p:spPr>
          <a:xfrm>
            <a:off x="138684" y="-5417"/>
            <a:ext cx="1167688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Vlažnost</a:t>
            </a:r>
            <a:r>
              <a:rPr lang="en-US" sz="2000" dirty="0"/>
              <a:t> </a:t>
            </a:r>
            <a:r>
              <a:rPr lang="en-US" sz="2000" dirty="0" err="1"/>
              <a:t>zelene</a:t>
            </a:r>
            <a:r>
              <a:rPr lang="en-US" sz="2000" dirty="0"/>
              <a:t> </a:t>
            </a:r>
            <a:r>
              <a:rPr lang="en-US" sz="2000" dirty="0" err="1"/>
              <a:t>hrane</a:t>
            </a:r>
            <a:r>
              <a:rPr lang="en-US" sz="2000" dirty="0"/>
              <a:t> je </a:t>
            </a:r>
            <a:r>
              <a:rPr lang="en-US" sz="2000" dirty="0" err="1"/>
              <a:t>vrlo</a:t>
            </a:r>
            <a:r>
              <a:rPr lang="en-US" sz="2000" dirty="0"/>
              <a:t> </a:t>
            </a:r>
            <a:r>
              <a:rPr lang="en-US" sz="2000" dirty="0" err="1"/>
              <a:t>bitno</a:t>
            </a:r>
            <a:r>
              <a:rPr lang="en-US" sz="2000" dirty="0"/>
              <a:t> </a:t>
            </a:r>
            <a:r>
              <a:rPr lang="en-US" sz="2000" dirty="0" err="1"/>
              <a:t>svojstvo</a:t>
            </a:r>
            <a:r>
              <a:rPr lang="en-US" sz="2000" dirty="0"/>
              <a:t> u </a:t>
            </a:r>
            <a:r>
              <a:rPr lang="en-US" sz="2000" dirty="0" err="1"/>
              <a:t>proceni</a:t>
            </a:r>
            <a:r>
              <a:rPr lang="en-US" sz="2000" dirty="0"/>
              <a:t> </a:t>
            </a:r>
            <a:r>
              <a:rPr lang="en-US" sz="2000" dirty="0" err="1"/>
              <a:t>kvaliteta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hranljivu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(</a:t>
            </a:r>
            <a:r>
              <a:rPr lang="en-US" sz="2000" dirty="0" err="1"/>
              <a:t>sadržaj</a:t>
            </a:r>
            <a:r>
              <a:rPr lang="en-US" sz="2000" dirty="0"/>
              <a:t> </a:t>
            </a:r>
            <a:r>
              <a:rPr lang="en-US" sz="2000" dirty="0" err="1"/>
              <a:t>suve</a:t>
            </a:r>
            <a:r>
              <a:rPr lang="en-US" sz="2000" dirty="0"/>
              <a:t> </a:t>
            </a:r>
            <a:r>
              <a:rPr lang="en-US" sz="2000" dirty="0" err="1"/>
              <a:t>materije</a:t>
            </a:r>
            <a:r>
              <a:rPr lang="en-US" sz="2000" dirty="0"/>
              <a:t> u </a:t>
            </a:r>
            <a:r>
              <a:rPr lang="en-US" sz="2000" dirty="0" err="1"/>
              <a:t>biljci</a:t>
            </a:r>
            <a:r>
              <a:rPr lang="en-US" sz="2000" dirty="0"/>
              <a:t>)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mogućnost</a:t>
            </a:r>
            <a:r>
              <a:rPr lang="en-US" sz="2000" dirty="0"/>
              <a:t> </a:t>
            </a:r>
            <a:r>
              <a:rPr lang="en-US" sz="2000" dirty="0" err="1"/>
              <a:t>čuvanja</a:t>
            </a:r>
            <a:r>
              <a:rPr lang="en-US" sz="2000" dirty="0"/>
              <a:t> </a:t>
            </a:r>
            <a:r>
              <a:rPr lang="en-US" sz="2000" dirty="0" err="1"/>
              <a:t>pokošene</a:t>
            </a:r>
            <a:r>
              <a:rPr lang="en-US" sz="2000" dirty="0"/>
              <a:t> </a:t>
            </a:r>
            <a:r>
              <a:rPr lang="en-US" sz="2000" dirty="0" err="1"/>
              <a:t>mase</a:t>
            </a:r>
            <a:r>
              <a:rPr lang="en-US" sz="2000" dirty="0"/>
              <a:t>. </a:t>
            </a:r>
            <a:r>
              <a:rPr lang="en-US" sz="2000" dirty="0" err="1"/>
              <a:t>Vrlo</a:t>
            </a:r>
            <a:r>
              <a:rPr lang="en-US" sz="2000" dirty="0"/>
              <a:t> </a:t>
            </a:r>
            <a:r>
              <a:rPr lang="en-US" sz="2000" dirty="0" err="1"/>
              <a:t>mlade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sadrže</a:t>
            </a:r>
            <a:r>
              <a:rPr lang="en-US" sz="2000" dirty="0"/>
              <a:t> </a:t>
            </a:r>
            <a:r>
              <a:rPr lang="en-US" sz="2000" dirty="0" err="1"/>
              <a:t>veću</a:t>
            </a:r>
            <a:r>
              <a:rPr lang="en-US" sz="2000" dirty="0"/>
              <a:t> </a:t>
            </a:r>
            <a:r>
              <a:rPr lang="en-US" sz="2000" dirty="0" err="1"/>
              <a:t>količinu</a:t>
            </a:r>
            <a:r>
              <a:rPr lang="en-US" sz="2000" dirty="0"/>
              <a:t> </a:t>
            </a:r>
            <a:r>
              <a:rPr lang="en-US" sz="2000" dirty="0" err="1"/>
              <a:t>vode</a:t>
            </a:r>
            <a:r>
              <a:rPr lang="en-US" sz="2000" dirty="0"/>
              <a:t>, </a:t>
            </a:r>
            <a:r>
              <a:rPr lang="en-US" sz="2000" dirty="0" err="1"/>
              <a:t>odnosno</a:t>
            </a:r>
            <a:r>
              <a:rPr lang="en-US" sz="2000" dirty="0"/>
              <a:t> </a:t>
            </a:r>
            <a:r>
              <a:rPr lang="en-US" sz="2000" dirty="0" err="1"/>
              <a:t>manje</a:t>
            </a:r>
            <a:r>
              <a:rPr lang="en-US" sz="2000" dirty="0"/>
              <a:t> </a:t>
            </a:r>
            <a:r>
              <a:rPr lang="en-US" sz="2000" dirty="0" err="1"/>
              <a:t>suve</a:t>
            </a:r>
            <a:r>
              <a:rPr lang="en-US" sz="2000" dirty="0"/>
              <a:t> </a:t>
            </a:r>
            <a:r>
              <a:rPr lang="en-US" sz="2000" dirty="0" err="1"/>
              <a:t>materije</a:t>
            </a:r>
            <a:r>
              <a:rPr lang="en-US" sz="2000" dirty="0"/>
              <a:t>, a time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manje</a:t>
            </a:r>
            <a:r>
              <a:rPr lang="en-US" sz="2000" dirty="0"/>
              <a:t> </a:t>
            </a:r>
            <a:r>
              <a:rPr lang="en-US" sz="2000" dirty="0" err="1"/>
              <a:t>hranljivih</a:t>
            </a:r>
            <a:r>
              <a:rPr lang="en-US" sz="2000" dirty="0"/>
              <a:t> </a:t>
            </a:r>
            <a:r>
              <a:rPr lang="en-US" sz="2000" dirty="0" err="1"/>
              <a:t>sastojaka</a:t>
            </a:r>
            <a:r>
              <a:rPr lang="en-US" sz="2000" dirty="0"/>
              <a:t>. Sa </a:t>
            </a:r>
            <a:r>
              <a:rPr lang="en-US" sz="2000" dirty="0" err="1"/>
              <a:t>stadijumom</a:t>
            </a:r>
            <a:r>
              <a:rPr lang="en-US" sz="2000" dirty="0"/>
              <a:t> </a:t>
            </a:r>
            <a:r>
              <a:rPr lang="en-US" sz="2000" dirty="0" err="1"/>
              <a:t>razvoja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</a:t>
            </a:r>
            <a:r>
              <a:rPr lang="en-US" sz="2000" dirty="0" err="1"/>
              <a:t>nastaju</a:t>
            </a:r>
            <a:r>
              <a:rPr lang="en-US" sz="2000" dirty="0"/>
              <a:t> </a:t>
            </a:r>
            <a:r>
              <a:rPr lang="en-US" sz="2000" dirty="0" err="1"/>
              <a:t>promene</a:t>
            </a:r>
            <a:r>
              <a:rPr lang="en-US" sz="2000" dirty="0"/>
              <a:t> u </a:t>
            </a:r>
            <a:r>
              <a:rPr lang="en-US" sz="2000" dirty="0" err="1"/>
              <a:t>odnosu</a:t>
            </a:r>
            <a:r>
              <a:rPr lang="en-US" sz="2000" dirty="0"/>
              <a:t> </a:t>
            </a:r>
            <a:r>
              <a:rPr lang="en-US" sz="2000" dirty="0" err="1"/>
              <a:t>vode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suve</a:t>
            </a:r>
            <a:r>
              <a:rPr lang="en-US" sz="2000" dirty="0"/>
              <a:t> </a:t>
            </a:r>
            <a:r>
              <a:rPr lang="en-US" sz="2000" dirty="0" err="1"/>
              <a:t>materije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račun</a:t>
            </a:r>
            <a:r>
              <a:rPr lang="en-US" sz="2000" dirty="0"/>
              <a:t> </a:t>
            </a:r>
            <a:r>
              <a:rPr lang="en-US" sz="2000" dirty="0" err="1"/>
              <a:t>smanjenja</a:t>
            </a:r>
            <a:r>
              <a:rPr lang="en-US" sz="2000" dirty="0"/>
              <a:t> </a:t>
            </a:r>
            <a:r>
              <a:rPr lang="en-US" sz="2000" dirty="0" err="1"/>
              <a:t>vode</a:t>
            </a:r>
            <a:r>
              <a:rPr lang="en-US" sz="2000" dirty="0"/>
              <a:t>, </a:t>
            </a:r>
            <a:r>
              <a:rPr lang="en-US" sz="2000" dirty="0" err="1"/>
              <a:t>tako</a:t>
            </a:r>
            <a:r>
              <a:rPr lang="en-US" sz="2000" dirty="0"/>
              <a:t> da </a:t>
            </a:r>
            <a:r>
              <a:rPr lang="en-US" sz="2000" dirty="0" err="1"/>
              <a:t>dolazi</a:t>
            </a:r>
            <a:r>
              <a:rPr lang="en-US" sz="2000" dirty="0"/>
              <a:t> do </a:t>
            </a:r>
            <a:r>
              <a:rPr lang="en-US" sz="2000" dirty="0" err="1"/>
              <a:t>koncentrisanja</a:t>
            </a:r>
            <a:r>
              <a:rPr lang="en-US" sz="2000" dirty="0"/>
              <a:t> </a:t>
            </a:r>
            <a:r>
              <a:rPr lang="en-US" sz="2000" dirty="0" err="1"/>
              <a:t>hranljivih</a:t>
            </a:r>
            <a:r>
              <a:rPr lang="en-US" sz="2000" dirty="0"/>
              <a:t> </a:t>
            </a:r>
            <a:r>
              <a:rPr lang="en-US" sz="2000" dirty="0" err="1"/>
              <a:t>materija</a:t>
            </a:r>
            <a:r>
              <a:rPr lang="en-US" sz="2000" dirty="0"/>
              <a:t>, </a:t>
            </a:r>
            <a:r>
              <a:rPr lang="en-US" sz="2000" dirty="0" err="1"/>
              <a:t>uključujući</a:t>
            </a:r>
            <a:r>
              <a:rPr lang="en-US" sz="2000" dirty="0"/>
              <a:t> </a:t>
            </a:r>
            <a:r>
              <a:rPr lang="en-US" sz="2000" dirty="0" err="1"/>
              <a:t>celulozu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ostale</a:t>
            </a:r>
            <a:r>
              <a:rPr lang="en-US" sz="2000" dirty="0"/>
              <a:t> </a:t>
            </a:r>
            <a:r>
              <a:rPr lang="en-US" sz="2000" dirty="0" err="1"/>
              <a:t>slabo</a:t>
            </a:r>
            <a:r>
              <a:rPr lang="en-US" sz="2000" dirty="0"/>
              <a:t> </a:t>
            </a:r>
            <a:r>
              <a:rPr lang="en-US" sz="2000" dirty="0" err="1"/>
              <a:t>svarljive</a:t>
            </a:r>
            <a:r>
              <a:rPr lang="en-US" sz="2000" dirty="0"/>
              <a:t> </a:t>
            </a:r>
            <a:r>
              <a:rPr lang="en-US" sz="2000" dirty="0" err="1"/>
              <a:t>sastojke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Strane</a:t>
            </a:r>
            <a:r>
              <a:rPr lang="en-US" sz="2000" b="1" dirty="0"/>
              <a:t> </a:t>
            </a:r>
            <a:r>
              <a:rPr lang="en-US" sz="2000" b="1" dirty="0" err="1"/>
              <a:t>primese</a:t>
            </a:r>
            <a:r>
              <a:rPr lang="en-US" sz="2000" dirty="0"/>
              <a:t> u </a:t>
            </a:r>
            <a:r>
              <a:rPr lang="en-US" sz="2000" dirty="0" err="1"/>
              <a:t>zelenoj</a:t>
            </a:r>
            <a:r>
              <a:rPr lang="en-US" sz="2000" dirty="0"/>
              <a:t> </a:t>
            </a:r>
            <a:r>
              <a:rPr lang="en-US" sz="2000" dirty="0" err="1"/>
              <a:t>hrani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da </a:t>
            </a:r>
            <a:r>
              <a:rPr lang="en-US" sz="2000" dirty="0" err="1"/>
              <a:t>budu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. Od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neorganskog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 </a:t>
            </a:r>
            <a:r>
              <a:rPr lang="en-US" sz="2000" dirty="0" err="1"/>
              <a:t>najčešće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prisutni</a:t>
            </a:r>
            <a:r>
              <a:rPr lang="en-US" sz="2000" dirty="0"/>
              <a:t> </a:t>
            </a:r>
            <a:r>
              <a:rPr lang="en-US" sz="2000" dirty="0" err="1"/>
              <a:t>zemlja</a:t>
            </a:r>
            <a:r>
              <a:rPr lang="en-US" sz="2000" dirty="0"/>
              <a:t>, </a:t>
            </a:r>
            <a:r>
              <a:rPr lang="en-US" sz="2000" dirty="0" err="1"/>
              <a:t>pesak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različiti</a:t>
            </a:r>
            <a:r>
              <a:rPr lang="en-US" sz="2000" dirty="0"/>
              <a:t> </a:t>
            </a:r>
            <a:r>
              <a:rPr lang="en-US" sz="2000" dirty="0" err="1"/>
              <a:t>metalni</a:t>
            </a:r>
            <a:r>
              <a:rPr lang="en-US" sz="2000" dirty="0"/>
              <a:t> </a:t>
            </a:r>
            <a:r>
              <a:rPr lang="en-US" sz="2000" dirty="0" err="1"/>
              <a:t>predmeti</a:t>
            </a:r>
            <a:r>
              <a:rPr lang="en-US" sz="2000" dirty="0"/>
              <a:t> (</a:t>
            </a:r>
            <a:r>
              <a:rPr lang="en-US" sz="2000" dirty="0" err="1"/>
              <a:t>žica</a:t>
            </a:r>
            <a:r>
              <a:rPr lang="en-US" sz="2000" dirty="0"/>
              <a:t>, </a:t>
            </a:r>
            <a:r>
              <a:rPr lang="en-US" sz="2000" dirty="0" err="1"/>
              <a:t>ekseri</a:t>
            </a:r>
            <a:r>
              <a:rPr lang="en-US" sz="2000" dirty="0"/>
              <a:t>). Pored </a:t>
            </a:r>
            <a:r>
              <a:rPr lang="en-US" sz="2000" dirty="0" err="1"/>
              <a:t>navedenih</a:t>
            </a:r>
            <a:r>
              <a:rPr lang="en-US" sz="2000" dirty="0"/>
              <a:t>, </a:t>
            </a:r>
            <a:r>
              <a:rPr lang="en-US" sz="2000" dirty="0" err="1"/>
              <a:t>mogu</a:t>
            </a:r>
            <a:r>
              <a:rPr lang="en-US" sz="2000" dirty="0"/>
              <a:t> se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primese</a:t>
            </a:r>
            <a:r>
              <a:rPr lang="en-US" sz="2000" dirty="0"/>
              <a:t> </a:t>
            </a:r>
            <a:r>
              <a:rPr lang="en-US" sz="2000" dirty="0" err="1"/>
              <a:t>poput</a:t>
            </a:r>
            <a:r>
              <a:rPr lang="en-US" sz="2000" dirty="0"/>
              <a:t> </a:t>
            </a:r>
            <a:r>
              <a:rPr lang="en-US" sz="2000" dirty="0" err="1"/>
              <a:t>veštačkih</a:t>
            </a:r>
            <a:r>
              <a:rPr lang="en-US" sz="2000" dirty="0"/>
              <a:t> </a:t>
            </a:r>
            <a:r>
              <a:rPr lang="en-US" sz="2000" dirty="0" err="1"/>
              <a:t>đubriva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drugih</a:t>
            </a:r>
            <a:r>
              <a:rPr lang="en-US" sz="2000" dirty="0"/>
              <a:t> </a:t>
            </a:r>
            <a:r>
              <a:rPr lang="en-US" sz="2000" dirty="0" err="1"/>
              <a:t>sredstava</a:t>
            </a:r>
            <a:r>
              <a:rPr lang="en-US" sz="2000" dirty="0"/>
              <a:t> </a:t>
            </a:r>
            <a:r>
              <a:rPr lang="en-US" sz="2000" dirty="0" err="1"/>
              <a:t>koja</a:t>
            </a:r>
            <a:r>
              <a:rPr lang="en-US" sz="2000" dirty="0"/>
              <a:t> se </a:t>
            </a:r>
            <a:r>
              <a:rPr lang="en-US" sz="2000" dirty="0" err="1"/>
              <a:t>koriste</a:t>
            </a:r>
            <a:r>
              <a:rPr lang="en-US" sz="2000" dirty="0"/>
              <a:t> u </a:t>
            </a:r>
            <a:r>
              <a:rPr lang="en-US" sz="2000" dirty="0" err="1"/>
              <a:t>agrotehničke</a:t>
            </a:r>
            <a:r>
              <a:rPr lang="en-US" sz="2000" dirty="0"/>
              <a:t> </a:t>
            </a:r>
            <a:r>
              <a:rPr lang="en-US" sz="2000" dirty="0" err="1"/>
              <a:t>svrhe</a:t>
            </a:r>
            <a:r>
              <a:rPr lang="en-US" sz="2000" dirty="0"/>
              <a:t>. Od </a:t>
            </a:r>
            <a:r>
              <a:rPr lang="en-US" sz="2000" dirty="0" err="1"/>
              <a:t>organskih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prisutne</a:t>
            </a:r>
            <a:r>
              <a:rPr lang="en-US" sz="2000" dirty="0"/>
              <a:t> </a:t>
            </a:r>
            <a:r>
              <a:rPr lang="en-US" sz="2000" dirty="0" err="1"/>
              <a:t>cele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delovi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ne </a:t>
            </a:r>
            <a:r>
              <a:rPr lang="en-US" sz="2000" dirty="0" err="1"/>
              <a:t>pripadaju</a:t>
            </a:r>
            <a:r>
              <a:rPr lang="en-US" sz="2000" dirty="0"/>
              <a:t> </a:t>
            </a:r>
            <a:r>
              <a:rPr lang="en-US" sz="2000" dirty="0" err="1"/>
              <a:t>biljnim</a:t>
            </a:r>
            <a:r>
              <a:rPr lang="en-US" sz="2000" dirty="0"/>
              <a:t> </a:t>
            </a:r>
            <a:r>
              <a:rPr lang="en-US" sz="2000" dirty="0" err="1"/>
              <a:t>vrstama</a:t>
            </a:r>
            <a:r>
              <a:rPr lang="en-US" sz="2000" dirty="0"/>
              <a:t> od </a:t>
            </a:r>
            <a:r>
              <a:rPr lang="en-US" sz="2000" dirty="0" err="1"/>
              <a:t>kojih</a:t>
            </a:r>
            <a:r>
              <a:rPr lang="en-US" sz="2000" dirty="0"/>
              <a:t> je </a:t>
            </a:r>
            <a:r>
              <a:rPr lang="en-US" sz="2000" dirty="0" err="1"/>
              <a:t>uzet</a:t>
            </a:r>
            <a:r>
              <a:rPr lang="en-US" sz="2000" dirty="0"/>
              <a:t> </a:t>
            </a:r>
            <a:r>
              <a:rPr lang="en-US" sz="2000" dirty="0" err="1"/>
              <a:t>uzorak</a:t>
            </a:r>
            <a:r>
              <a:rPr lang="en-US" sz="2000" dirty="0"/>
              <a:t> (</a:t>
            </a:r>
            <a:r>
              <a:rPr lang="en-US" sz="2000" dirty="0" err="1"/>
              <a:t>otrovne</a:t>
            </a:r>
            <a:r>
              <a:rPr lang="en-US" sz="2000" dirty="0"/>
              <a:t>, </a:t>
            </a:r>
            <a:r>
              <a:rPr lang="en-US" sz="2000" dirty="0" err="1"/>
              <a:t>škodljive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depresivne</a:t>
            </a:r>
            <a:r>
              <a:rPr lang="en-US" sz="2000" dirty="0"/>
              <a:t> </a:t>
            </a:r>
            <a:r>
              <a:rPr lang="en-US" sz="2000" dirty="0" err="1"/>
              <a:t>vrste</a:t>
            </a:r>
            <a:r>
              <a:rPr lang="en-US" sz="2000" dirty="0"/>
              <a:t>,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bezvredne</a:t>
            </a:r>
            <a:r>
              <a:rPr lang="en-US" sz="2000" dirty="0"/>
              <a:t> za </a:t>
            </a:r>
            <a:r>
              <a:rPr lang="en-US" sz="2000" dirty="0" err="1"/>
              <a:t>ishranu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grančice</a:t>
            </a:r>
            <a:r>
              <a:rPr lang="en-US" sz="2000" dirty="0"/>
              <a:t>, </a:t>
            </a:r>
            <a:r>
              <a:rPr lang="en-US" sz="2000" dirty="0" err="1"/>
              <a:t>trnje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lišće</a:t>
            </a:r>
            <a:r>
              <a:rPr lang="en-US" sz="2000" dirty="0"/>
              <a:t> </a:t>
            </a:r>
            <a:r>
              <a:rPr lang="en-US" sz="2000" dirty="0" err="1"/>
              <a:t>drveća</a:t>
            </a:r>
            <a:r>
              <a:rPr lang="en-US" sz="2000" dirty="0"/>
              <a:t>). </a:t>
            </a:r>
            <a:r>
              <a:rPr lang="en-US" sz="2000" dirty="0" err="1"/>
              <a:t>Takođe</a:t>
            </a:r>
            <a:r>
              <a:rPr lang="en-US" sz="2000" dirty="0"/>
              <a:t>, u </a:t>
            </a:r>
            <a:r>
              <a:rPr lang="en-US" sz="2000" dirty="0" err="1"/>
              <a:t>zelenoj</a:t>
            </a:r>
            <a:r>
              <a:rPr lang="en-US" sz="2000" dirty="0"/>
              <a:t> </a:t>
            </a:r>
            <a:r>
              <a:rPr lang="en-US" sz="2000" dirty="0" err="1"/>
              <a:t>masi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se </a:t>
            </a:r>
            <a:r>
              <a:rPr lang="en-US" sz="2000" dirty="0" err="1"/>
              <a:t>naći</a:t>
            </a:r>
            <a:r>
              <a:rPr lang="en-US" sz="2000" dirty="0"/>
              <a:t> </a:t>
            </a:r>
            <a:r>
              <a:rPr lang="en-US" sz="2000" dirty="0" err="1"/>
              <a:t>životinjski</a:t>
            </a:r>
            <a:r>
              <a:rPr lang="en-US" sz="2000" dirty="0"/>
              <a:t> </a:t>
            </a:r>
            <a:r>
              <a:rPr lang="en-US" sz="2000" dirty="0" err="1"/>
              <a:t>leševi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njihovi</a:t>
            </a:r>
            <a:r>
              <a:rPr lang="en-US" sz="2000" dirty="0"/>
              <a:t> </a:t>
            </a:r>
            <a:r>
              <a:rPr lang="en-US" sz="2000" dirty="0" err="1"/>
              <a:t>delovi</a:t>
            </a:r>
            <a:r>
              <a:rPr lang="en-US" sz="2000" dirty="0"/>
              <a:t>, </a:t>
            </a:r>
            <a:r>
              <a:rPr lang="en-US" sz="2000" dirty="0" err="1"/>
              <a:t>što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eventualnu</a:t>
            </a:r>
            <a:r>
              <a:rPr lang="en-US" sz="2000" dirty="0"/>
              <a:t> </a:t>
            </a:r>
            <a:r>
              <a:rPr lang="en-US" sz="2000" dirty="0" err="1"/>
              <a:t>štetnost</a:t>
            </a:r>
            <a:r>
              <a:rPr lang="en-US" sz="2000" dirty="0"/>
              <a:t> </a:t>
            </a:r>
            <a:r>
              <a:rPr lang="en-US" sz="2000" dirty="0" err="1"/>
              <a:t>ovog</a:t>
            </a:r>
            <a:r>
              <a:rPr lang="en-US" sz="2000" dirty="0"/>
              <a:t> </a:t>
            </a:r>
            <a:r>
              <a:rPr lang="en-US" sz="2000" dirty="0" err="1"/>
              <a:t>hraniva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zahteva</a:t>
            </a:r>
            <a:r>
              <a:rPr lang="en-US" sz="2000" dirty="0"/>
              <a:t> </a:t>
            </a:r>
            <a:r>
              <a:rPr lang="en-US" sz="2000" dirty="0" err="1"/>
              <a:t>dodatnu</a:t>
            </a:r>
            <a:r>
              <a:rPr lang="en-US" sz="2000" dirty="0"/>
              <a:t> </a:t>
            </a:r>
            <a:r>
              <a:rPr lang="en-US" sz="2000" dirty="0" err="1"/>
              <a:t>mikrobiološku</a:t>
            </a:r>
            <a:r>
              <a:rPr lang="en-US" sz="2000" dirty="0"/>
              <a:t> </a:t>
            </a:r>
            <a:r>
              <a:rPr lang="en-US" sz="2000" dirty="0" err="1"/>
              <a:t>analizu</a:t>
            </a:r>
            <a:r>
              <a:rPr lang="en-US" sz="2000" dirty="0"/>
              <a:t>.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peska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zemlje</a:t>
            </a:r>
            <a:r>
              <a:rPr lang="en-US" sz="2000" dirty="0"/>
              <a:t> u </a:t>
            </a:r>
            <a:r>
              <a:rPr lang="en-US" sz="2000" dirty="0" err="1"/>
              <a:t>količinama</a:t>
            </a:r>
            <a:r>
              <a:rPr lang="en-US" sz="2000" dirty="0"/>
              <a:t> do 2-3% </a:t>
            </a:r>
            <a:r>
              <a:rPr lang="en-US" sz="2000" dirty="0" err="1"/>
              <a:t>smanjuje</a:t>
            </a:r>
            <a:r>
              <a:rPr lang="en-US" sz="2000" dirty="0"/>
              <a:t> </a:t>
            </a:r>
            <a:r>
              <a:rPr lang="en-US" sz="2000" dirty="0" err="1"/>
              <a:t>hranljivu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zelene</a:t>
            </a:r>
            <a:r>
              <a:rPr lang="en-US" sz="2000" dirty="0"/>
              <a:t> </a:t>
            </a:r>
            <a:r>
              <a:rPr lang="en-US" sz="2000" dirty="0" err="1"/>
              <a:t>mase</a:t>
            </a:r>
            <a:r>
              <a:rPr lang="en-US" sz="2000" dirty="0"/>
              <a:t>, a </a:t>
            </a:r>
            <a:r>
              <a:rPr lang="en-US" sz="2000" dirty="0" err="1"/>
              <a:t>veće</a:t>
            </a:r>
            <a:r>
              <a:rPr lang="en-US" sz="2000" dirty="0"/>
              <a:t> </a:t>
            </a:r>
            <a:r>
              <a:rPr lang="en-US" sz="2000" dirty="0" err="1"/>
              <a:t>količine</a:t>
            </a:r>
            <a:r>
              <a:rPr lang="en-US" sz="2000" dirty="0"/>
              <a:t> </a:t>
            </a:r>
            <a:r>
              <a:rPr lang="en-US" sz="2000" dirty="0" err="1"/>
              <a:t>smatraju</a:t>
            </a:r>
            <a:r>
              <a:rPr lang="en-US" sz="2000" dirty="0"/>
              <a:t> se </a:t>
            </a:r>
            <a:r>
              <a:rPr lang="en-US" sz="2000" dirty="0" err="1"/>
              <a:t>štetnim</a:t>
            </a:r>
            <a:r>
              <a:rPr lang="en-US" sz="2000" dirty="0"/>
              <a:t>. </a:t>
            </a:r>
            <a:r>
              <a:rPr lang="en-US" sz="2000" dirty="0" err="1"/>
              <a:t>Zelena</a:t>
            </a:r>
            <a:r>
              <a:rPr lang="en-US" sz="2000" dirty="0"/>
              <a:t> masa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oštre</a:t>
            </a:r>
            <a:r>
              <a:rPr lang="en-US" sz="2000" dirty="0"/>
              <a:t> </a:t>
            </a:r>
            <a:r>
              <a:rPr lang="en-US" sz="2000" dirty="0" err="1"/>
              <a:t>predmete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se </a:t>
            </a:r>
            <a:r>
              <a:rPr lang="en-US" sz="2000" dirty="0" err="1"/>
              <a:t>koristiti</a:t>
            </a:r>
            <a:r>
              <a:rPr lang="en-US" sz="2000" dirty="0"/>
              <a:t> </a:t>
            </a:r>
            <a:r>
              <a:rPr lang="en-US" sz="2000" dirty="0" err="1"/>
              <a:t>tek</a:t>
            </a:r>
            <a:r>
              <a:rPr lang="en-US" sz="2000" dirty="0"/>
              <a:t> </a:t>
            </a:r>
            <a:r>
              <a:rPr lang="en-US" sz="2000" dirty="0" err="1"/>
              <a:t>posle</a:t>
            </a:r>
            <a:r>
              <a:rPr lang="en-US" sz="2000" dirty="0"/>
              <a:t> </a:t>
            </a:r>
            <a:r>
              <a:rPr lang="en-US" sz="2000" dirty="0" err="1"/>
              <a:t>odstranjivanja</a:t>
            </a:r>
            <a:r>
              <a:rPr lang="en-US" sz="2000" dirty="0"/>
              <a:t> </a:t>
            </a:r>
            <a:r>
              <a:rPr lang="en-US" sz="2000" dirty="0" err="1"/>
              <a:t>istih</a:t>
            </a:r>
            <a:r>
              <a:rPr lang="en-US" sz="2000" dirty="0"/>
              <a:t>, </a:t>
            </a:r>
            <a:r>
              <a:rPr lang="en-US" sz="2000" dirty="0" err="1"/>
              <a:t>dok</a:t>
            </a:r>
            <a:r>
              <a:rPr lang="en-US" sz="2000" dirty="0"/>
              <a:t>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otrovnih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drugih</a:t>
            </a:r>
            <a:r>
              <a:rPr lang="en-US" sz="2000" dirty="0"/>
              <a:t> </a:t>
            </a:r>
            <a:r>
              <a:rPr lang="en-US" sz="2000" dirty="0" err="1"/>
              <a:t>štetnih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</a:t>
            </a:r>
            <a:r>
              <a:rPr lang="en-US" sz="2000" dirty="0" err="1"/>
              <a:t>nije</a:t>
            </a:r>
            <a:r>
              <a:rPr lang="en-US" sz="2000" dirty="0"/>
              <a:t> </a:t>
            </a:r>
            <a:r>
              <a:rPr lang="en-US" sz="2000" dirty="0" err="1"/>
              <a:t>dozvoljeno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Paraziti</a:t>
            </a:r>
            <a:r>
              <a:rPr lang="en-US" sz="2000" b="1" dirty="0"/>
              <a:t> </a:t>
            </a:r>
            <a:r>
              <a:rPr lang="en-US" sz="2000" b="1" dirty="0" err="1"/>
              <a:t>životinjskog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biljnog</a:t>
            </a:r>
            <a:r>
              <a:rPr lang="en-US" sz="2000" b="1" dirty="0"/>
              <a:t> </a:t>
            </a:r>
            <a:r>
              <a:rPr lang="en-US" sz="2000" b="1" dirty="0" err="1"/>
              <a:t>porekla</a:t>
            </a:r>
            <a:r>
              <a:rPr lang="en-US" sz="2000" b="1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prisutni</a:t>
            </a:r>
            <a:r>
              <a:rPr lang="en-US" sz="2000" dirty="0"/>
              <a:t> u </a:t>
            </a:r>
            <a:r>
              <a:rPr lang="en-US" sz="2000" dirty="0" err="1"/>
              <a:t>zelenoj</a:t>
            </a:r>
            <a:r>
              <a:rPr lang="en-US" sz="2000" dirty="0"/>
              <a:t> </a:t>
            </a:r>
            <a:r>
              <a:rPr lang="en-US" sz="2000" dirty="0" err="1"/>
              <a:t>masi</a:t>
            </a:r>
            <a:r>
              <a:rPr lang="en-US" sz="2000" dirty="0"/>
              <a:t>. </a:t>
            </a:r>
            <a:r>
              <a:rPr lang="en-US" sz="2000" dirty="0" err="1"/>
              <a:t>Najčešći</a:t>
            </a:r>
            <a:r>
              <a:rPr lang="en-US" sz="2000" dirty="0"/>
              <a:t> </a:t>
            </a:r>
            <a:r>
              <a:rPr lang="en-US" sz="2000" dirty="0" err="1"/>
              <a:t>paraziti</a:t>
            </a:r>
            <a:r>
              <a:rPr lang="en-US" sz="2000" dirty="0"/>
              <a:t> </a:t>
            </a:r>
            <a:r>
              <a:rPr lang="en-US" sz="2000" dirty="0" err="1"/>
              <a:t>životinjskog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različiti</a:t>
            </a:r>
            <a:r>
              <a:rPr lang="en-US" sz="2000" dirty="0"/>
              <a:t> </a:t>
            </a:r>
            <a:r>
              <a:rPr lang="en-US" sz="2000" dirty="0" err="1"/>
              <a:t>insekti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</a:t>
            </a:r>
            <a:r>
              <a:rPr lang="en-US" sz="2000" dirty="0" err="1"/>
              <a:t>parazitiraju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zelenim</a:t>
            </a:r>
            <a:r>
              <a:rPr lang="en-US" sz="2000" dirty="0"/>
              <a:t> </a:t>
            </a:r>
            <a:r>
              <a:rPr lang="en-US" sz="2000" dirty="0" err="1"/>
              <a:t>biljkama</a:t>
            </a:r>
            <a:r>
              <a:rPr lang="en-US" sz="2000" dirty="0"/>
              <a:t>, </a:t>
            </a:r>
            <a:r>
              <a:rPr lang="en-US" sz="2000" dirty="0" err="1"/>
              <a:t>ali</a:t>
            </a:r>
            <a:r>
              <a:rPr lang="en-US" sz="2000" dirty="0"/>
              <a:t> </a:t>
            </a:r>
            <a:r>
              <a:rPr lang="en-US" sz="2000" dirty="0" err="1"/>
              <a:t>zelena</a:t>
            </a:r>
            <a:r>
              <a:rPr lang="en-US" sz="2000" dirty="0"/>
              <a:t> masa </a:t>
            </a:r>
            <a:r>
              <a:rPr lang="en-US" sz="2000" dirty="0" err="1"/>
              <a:t>može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infestirana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parazitima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uzročnici</a:t>
            </a:r>
            <a:r>
              <a:rPr lang="en-US" sz="2000" dirty="0"/>
              <a:t> </a:t>
            </a:r>
            <a:r>
              <a:rPr lang="en-US" sz="2000" dirty="0" err="1"/>
              <a:t>parazitskih</a:t>
            </a:r>
            <a:r>
              <a:rPr lang="en-US" sz="2000" dirty="0"/>
              <a:t> </a:t>
            </a:r>
            <a:r>
              <a:rPr lang="en-US" sz="2000" dirty="0" err="1"/>
              <a:t>oboljenja</a:t>
            </a:r>
            <a:r>
              <a:rPr lang="en-US" sz="2000" dirty="0"/>
              <a:t> </a:t>
            </a:r>
            <a:r>
              <a:rPr lang="en-US" sz="2000" dirty="0" err="1"/>
              <a:t>domaćih</a:t>
            </a:r>
            <a:r>
              <a:rPr lang="en-US" sz="2000" dirty="0"/>
              <a:t> </a:t>
            </a:r>
            <a:r>
              <a:rPr lang="en-US" sz="2000" dirty="0" err="1"/>
              <a:t>životinja</a:t>
            </a:r>
            <a:r>
              <a:rPr lang="en-US" sz="2000" dirty="0"/>
              <a:t>, </a:t>
            </a:r>
            <a:r>
              <a:rPr lang="en-US" sz="2000" dirty="0" err="1"/>
              <a:t>njihovim</a:t>
            </a:r>
            <a:r>
              <a:rPr lang="en-US" sz="2000" dirty="0"/>
              <a:t> </a:t>
            </a:r>
            <a:r>
              <a:rPr lang="en-US" sz="2000" dirty="0" err="1"/>
              <a:t>jajima</a:t>
            </a:r>
            <a:r>
              <a:rPr lang="en-US" sz="2000" dirty="0"/>
              <a:t>, </a:t>
            </a:r>
            <a:r>
              <a:rPr lang="en-US" sz="2000" dirty="0" err="1"/>
              <a:t>larvenim</a:t>
            </a:r>
            <a:r>
              <a:rPr lang="en-US" sz="2000" dirty="0"/>
              <a:t> </a:t>
            </a:r>
            <a:r>
              <a:rPr lang="en-US" sz="2000" dirty="0" err="1"/>
              <a:t>oblicima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prelaznim</a:t>
            </a:r>
            <a:r>
              <a:rPr lang="en-US" sz="2000" dirty="0"/>
              <a:t> </a:t>
            </a:r>
            <a:r>
              <a:rPr lang="en-US" sz="2000" dirty="0" err="1"/>
              <a:t>domaćinima</a:t>
            </a:r>
            <a:r>
              <a:rPr lang="en-US" sz="2000" dirty="0"/>
              <a:t>. </a:t>
            </a:r>
            <a:r>
              <a:rPr lang="en-US" sz="2000" dirty="0" err="1"/>
              <a:t>Zelena</a:t>
            </a:r>
            <a:r>
              <a:rPr lang="en-US" sz="2000" dirty="0"/>
              <a:t> masa </a:t>
            </a:r>
            <a:r>
              <a:rPr lang="en-US" sz="2000" dirty="0" err="1"/>
              <a:t>koja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navedene</a:t>
            </a:r>
            <a:r>
              <a:rPr lang="en-US" sz="2000" dirty="0"/>
              <a:t> </a:t>
            </a:r>
            <a:r>
              <a:rPr lang="en-US" sz="2000" dirty="0" err="1"/>
              <a:t>parazite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njihove</a:t>
            </a:r>
            <a:r>
              <a:rPr lang="en-US" sz="2000" dirty="0"/>
              <a:t> </a:t>
            </a:r>
            <a:r>
              <a:rPr lang="en-US" sz="2000" dirty="0" err="1"/>
              <a:t>razvojne</a:t>
            </a:r>
            <a:r>
              <a:rPr lang="en-US" sz="2000" dirty="0"/>
              <a:t> </a:t>
            </a:r>
            <a:r>
              <a:rPr lang="en-US" sz="2000" dirty="0" err="1"/>
              <a:t>oblike</a:t>
            </a:r>
            <a:r>
              <a:rPr lang="en-US" sz="2000" dirty="0"/>
              <a:t>, </a:t>
            </a:r>
            <a:r>
              <a:rPr lang="en-US" sz="2000" dirty="0" err="1"/>
              <a:t>nije</a:t>
            </a:r>
            <a:r>
              <a:rPr lang="en-US" sz="2000" dirty="0"/>
              <a:t> </a:t>
            </a:r>
            <a:r>
              <a:rPr lang="en-US" sz="2000" dirty="0" err="1"/>
              <a:t>upotrebljiva</a:t>
            </a:r>
            <a:r>
              <a:rPr lang="en-US" sz="2000" dirty="0"/>
              <a:t>. Od </a:t>
            </a:r>
            <a:r>
              <a:rPr lang="en-US" sz="2000" dirty="0" err="1"/>
              <a:t>parazita</a:t>
            </a:r>
            <a:r>
              <a:rPr lang="en-US" sz="2000" dirty="0"/>
              <a:t> </a:t>
            </a:r>
            <a:r>
              <a:rPr lang="en-US" sz="2000" dirty="0" err="1"/>
              <a:t>biljnog</a:t>
            </a:r>
            <a:r>
              <a:rPr lang="en-US" sz="2000" dirty="0"/>
              <a:t> </a:t>
            </a:r>
            <a:r>
              <a:rPr lang="en-US" sz="2000" dirty="0" err="1"/>
              <a:t>porekla</a:t>
            </a:r>
            <a:r>
              <a:rPr lang="en-US" sz="2000" dirty="0"/>
              <a:t> </a:t>
            </a:r>
            <a:r>
              <a:rPr lang="en-US" sz="2000" dirty="0" err="1"/>
              <a:t>najčešće</a:t>
            </a:r>
            <a:r>
              <a:rPr lang="en-US" sz="2000" dirty="0"/>
              <a:t> se </a:t>
            </a:r>
            <a:r>
              <a:rPr lang="en-US" sz="2000" dirty="0" err="1"/>
              <a:t>nalaze</a:t>
            </a:r>
            <a:r>
              <a:rPr lang="en-US" sz="2000" dirty="0"/>
              <a:t> </a:t>
            </a:r>
            <a:r>
              <a:rPr lang="en-US" sz="2000" dirty="0" err="1"/>
              <a:t>glavica</a:t>
            </a:r>
            <a:r>
              <a:rPr lang="en-US" sz="2000" dirty="0"/>
              <a:t> (</a:t>
            </a:r>
            <a:r>
              <a:rPr lang="en-US" sz="2000" dirty="0" err="1"/>
              <a:t>Claviceps</a:t>
            </a:r>
            <a:r>
              <a:rPr lang="en-US" sz="2000" dirty="0"/>
              <a:t>), </a:t>
            </a:r>
            <a:r>
              <a:rPr lang="en-US" sz="2000" dirty="0" err="1"/>
              <a:t>rđa</a:t>
            </a:r>
            <a:r>
              <a:rPr lang="en-US" sz="2000" dirty="0"/>
              <a:t> (Puccinia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Uromyces</a:t>
            </a:r>
            <a:r>
              <a:rPr lang="en-US" sz="2000" dirty="0"/>
              <a:t>),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gara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snet</a:t>
            </a:r>
            <a:r>
              <a:rPr lang="en-US" sz="2000" dirty="0"/>
              <a:t> (</a:t>
            </a:r>
            <a:r>
              <a:rPr lang="en-US" sz="2000" dirty="0" err="1"/>
              <a:t>Ustilago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Tilletia</a:t>
            </a:r>
            <a:r>
              <a:rPr lang="en-US" sz="2000" dirty="0"/>
              <a:t>),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saprofitske</a:t>
            </a:r>
            <a:r>
              <a:rPr lang="en-US" sz="2000" dirty="0"/>
              <a:t> </a:t>
            </a:r>
            <a:r>
              <a:rPr lang="en-US" sz="2000" dirty="0" err="1"/>
              <a:t>gljivice</a:t>
            </a:r>
            <a:r>
              <a:rPr lang="en-US" sz="2000" dirty="0"/>
              <a:t> </a:t>
            </a:r>
            <a:r>
              <a:rPr lang="en-US" sz="2000" dirty="0" err="1"/>
              <a:t>plesni</a:t>
            </a:r>
            <a:r>
              <a:rPr lang="en-US" sz="2000" dirty="0"/>
              <a:t> (Mucor, Aspergillus, Penicillium </a:t>
            </a:r>
            <a:r>
              <a:rPr lang="en-US" sz="2000" dirty="0" err="1"/>
              <a:t>i</a:t>
            </a:r>
            <a:r>
              <a:rPr lang="en-US" sz="2000" dirty="0"/>
              <a:t> Fusarium).</a:t>
            </a:r>
          </a:p>
        </p:txBody>
      </p:sp>
    </p:spTree>
    <p:extLst>
      <p:ext uri="{BB962C8B-B14F-4D97-AF65-F5344CB8AC3E}">
        <p14:creationId xmlns:p14="http://schemas.microsoft.com/office/powerpoint/2010/main" val="4278212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6388EC-1EA8-491B-8189-D0CF5A8690EF}"/>
              </a:ext>
            </a:extLst>
          </p:cNvPr>
          <p:cNvSpPr/>
          <p:nvPr/>
        </p:nvSpPr>
        <p:spPr>
          <a:xfrm>
            <a:off x="2891171" y="98798"/>
            <a:ext cx="594765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/>
              <a:t>PREGLED I OCENJIVANJE SENA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9246FB-D726-4DE2-9A65-AD804054CCF1}"/>
              </a:ext>
            </a:extLst>
          </p:cNvPr>
          <p:cNvSpPr/>
          <p:nvPr/>
        </p:nvSpPr>
        <p:spPr>
          <a:xfrm>
            <a:off x="835798" y="1634758"/>
            <a:ext cx="10058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Seno </a:t>
            </a:r>
            <a:r>
              <a:rPr lang="en-US" sz="2800" dirty="0" err="1"/>
              <a:t>predstavlja</a:t>
            </a:r>
            <a:r>
              <a:rPr lang="en-US" sz="2800" dirty="0"/>
              <a:t> </a:t>
            </a:r>
            <a:r>
              <a:rPr lang="en-US" sz="2800" dirty="0" err="1"/>
              <a:t>proizvod</a:t>
            </a:r>
            <a:r>
              <a:rPr lang="en-US" sz="2800" dirty="0"/>
              <a:t> </a:t>
            </a:r>
            <a:r>
              <a:rPr lang="en-US" sz="2800" dirty="0" err="1"/>
              <a:t>dobijen</a:t>
            </a:r>
            <a:r>
              <a:rPr lang="en-US" sz="2800" dirty="0"/>
              <a:t> </a:t>
            </a:r>
            <a:r>
              <a:rPr lang="en-US" sz="2800" dirty="0" err="1"/>
              <a:t>konzervisanjem</a:t>
            </a:r>
            <a:r>
              <a:rPr lang="en-US" sz="2800" dirty="0"/>
              <a:t> </a:t>
            </a:r>
            <a:r>
              <a:rPr lang="en-US" sz="2800" dirty="0" err="1"/>
              <a:t>sveže</a:t>
            </a:r>
            <a:r>
              <a:rPr lang="en-US" sz="2800" dirty="0"/>
              <a:t> </a:t>
            </a:r>
            <a:r>
              <a:rPr lang="en-US" sz="2800" dirty="0" err="1"/>
              <a:t>zelene</a:t>
            </a:r>
            <a:r>
              <a:rPr lang="en-US" sz="2800" dirty="0"/>
              <a:t> </a:t>
            </a:r>
            <a:r>
              <a:rPr lang="en-US" sz="2800" dirty="0" err="1"/>
              <a:t>mase</a:t>
            </a:r>
            <a:r>
              <a:rPr lang="en-US" sz="2800" dirty="0"/>
              <a:t> </a:t>
            </a:r>
            <a:r>
              <a:rPr lang="en-US" sz="2800" dirty="0" err="1"/>
              <a:t>postupkom</a:t>
            </a:r>
            <a:r>
              <a:rPr lang="en-US" sz="2800" dirty="0"/>
              <a:t> </a:t>
            </a:r>
            <a:r>
              <a:rPr lang="en-US" sz="2800" dirty="0" err="1"/>
              <a:t>sušenja</a:t>
            </a:r>
            <a:r>
              <a:rPr lang="en-US" sz="2800" dirty="0"/>
              <a:t>. </a:t>
            </a:r>
            <a:r>
              <a:rPr lang="en-US" sz="2800" dirty="0" err="1"/>
              <a:t>Pažljivo</a:t>
            </a:r>
            <a:r>
              <a:rPr lang="en-US" sz="2800" dirty="0"/>
              <a:t> </a:t>
            </a:r>
            <a:r>
              <a:rPr lang="en-US" sz="2800" dirty="0" err="1"/>
              <a:t>prikupljeno</a:t>
            </a:r>
            <a:r>
              <a:rPr lang="en-US" sz="2800" dirty="0"/>
              <a:t> </a:t>
            </a:r>
            <a:r>
              <a:rPr lang="en-US" sz="2800" dirty="0" err="1"/>
              <a:t>seno</a:t>
            </a:r>
            <a:r>
              <a:rPr lang="en-US" sz="2800" dirty="0"/>
              <a:t>, </a:t>
            </a:r>
            <a:r>
              <a:rPr lang="en-US" sz="2800" dirty="0" err="1"/>
              <a:t>sa</a:t>
            </a:r>
            <a:r>
              <a:rPr lang="en-US" sz="2800" dirty="0"/>
              <a:t> dobro </a:t>
            </a:r>
            <a:r>
              <a:rPr lang="en-US" sz="2800" dirty="0" err="1"/>
              <a:t>negovanih</a:t>
            </a:r>
            <a:r>
              <a:rPr lang="en-US" sz="2800" dirty="0"/>
              <a:t> </a:t>
            </a:r>
            <a:r>
              <a:rPr lang="en-US" sz="2800" dirty="0" err="1"/>
              <a:t>livada</a:t>
            </a:r>
            <a:r>
              <a:rPr lang="en-US" sz="2800" dirty="0"/>
              <a:t>, </a:t>
            </a:r>
            <a:r>
              <a:rPr lang="en-US" sz="2800" dirty="0" err="1"/>
              <a:t>neophodna</a:t>
            </a:r>
            <a:r>
              <a:rPr lang="en-US" sz="2800" dirty="0"/>
              <a:t> je </a:t>
            </a:r>
            <a:r>
              <a:rPr lang="en-US" sz="2800" dirty="0" err="1"/>
              <a:t>komponenta</a:t>
            </a:r>
            <a:r>
              <a:rPr lang="en-US" sz="2800" dirty="0"/>
              <a:t> u </a:t>
            </a:r>
            <a:r>
              <a:rPr lang="en-US" sz="2800" dirty="0" err="1"/>
              <a:t>ishrani</a:t>
            </a:r>
            <a:r>
              <a:rPr lang="en-US" sz="2800" dirty="0"/>
              <a:t> </a:t>
            </a:r>
            <a:r>
              <a:rPr lang="en-US" sz="2800" dirty="0" err="1"/>
              <a:t>preživara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kopitara</a:t>
            </a:r>
            <a:r>
              <a:rPr lang="en-US" sz="2800" dirty="0"/>
              <a:t>, </a:t>
            </a:r>
            <a:r>
              <a:rPr lang="en-US" sz="2800" dirty="0" err="1"/>
              <a:t>dok</a:t>
            </a:r>
            <a:r>
              <a:rPr lang="en-US" sz="2800" dirty="0"/>
              <a:t> u </a:t>
            </a:r>
            <a:r>
              <a:rPr lang="en-US" sz="2800" dirty="0" err="1"/>
              <a:t>ishrani</a:t>
            </a:r>
            <a:r>
              <a:rPr lang="en-US" sz="2800" dirty="0"/>
              <a:t> </a:t>
            </a:r>
            <a:r>
              <a:rPr lang="en-US" sz="2800" dirty="0" err="1"/>
              <a:t>drugih</a:t>
            </a:r>
            <a:r>
              <a:rPr lang="en-US" sz="2800" dirty="0"/>
              <a:t> </a:t>
            </a:r>
            <a:r>
              <a:rPr lang="en-US" sz="2800" dirty="0" err="1"/>
              <a:t>vrsta</a:t>
            </a:r>
            <a:r>
              <a:rPr lang="en-US" sz="2800" dirty="0"/>
              <a:t> </a:t>
            </a:r>
            <a:r>
              <a:rPr lang="en-US" sz="2800" dirty="0" err="1"/>
              <a:t>životinja</a:t>
            </a:r>
            <a:r>
              <a:rPr lang="en-US" sz="2800" dirty="0"/>
              <a:t> </a:t>
            </a:r>
            <a:r>
              <a:rPr lang="en-US" sz="2800" dirty="0" err="1"/>
              <a:t>može</a:t>
            </a:r>
            <a:r>
              <a:rPr lang="en-US" sz="2800" dirty="0"/>
              <a:t> </a:t>
            </a:r>
            <a:r>
              <a:rPr lang="en-US" sz="2800" dirty="0" err="1"/>
              <a:t>predstavljati</a:t>
            </a:r>
            <a:r>
              <a:rPr lang="en-US" sz="2800" dirty="0"/>
              <a:t> </a:t>
            </a:r>
            <a:r>
              <a:rPr lang="en-US" sz="2800" dirty="0" err="1"/>
              <a:t>dobar</a:t>
            </a:r>
            <a:r>
              <a:rPr lang="en-US" sz="2800" dirty="0"/>
              <a:t> </a:t>
            </a:r>
            <a:r>
              <a:rPr lang="en-US" sz="2800" dirty="0" err="1"/>
              <a:t>izvor</a:t>
            </a:r>
            <a:r>
              <a:rPr lang="en-US" sz="2800" dirty="0"/>
              <a:t> </a:t>
            </a:r>
            <a:r>
              <a:rPr lang="en-US" sz="2800" dirty="0" err="1"/>
              <a:t>hranljivih</a:t>
            </a:r>
            <a:r>
              <a:rPr lang="en-US" sz="2800" dirty="0"/>
              <a:t> </a:t>
            </a:r>
            <a:r>
              <a:rPr lang="en-US" sz="2800" dirty="0" err="1"/>
              <a:t>materija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potrebnog</a:t>
            </a:r>
            <a:r>
              <a:rPr lang="en-US" sz="2800" dirty="0"/>
              <a:t> </a:t>
            </a:r>
            <a:r>
              <a:rPr lang="en-US" sz="2800" dirty="0" err="1"/>
              <a:t>balasta</a:t>
            </a:r>
            <a:r>
              <a:rPr lang="en-US" sz="2800" dirty="0"/>
              <a:t>. </a:t>
            </a:r>
            <a:endParaRPr lang="sr-Latn-RS" sz="2800" dirty="0"/>
          </a:p>
          <a:p>
            <a:pPr algn="just"/>
            <a:endParaRPr lang="sr-Latn-RS" sz="2800" dirty="0"/>
          </a:p>
          <a:p>
            <a:pPr algn="just"/>
            <a:r>
              <a:rPr lang="en-US" sz="2800" dirty="0"/>
              <a:t>Seno </a:t>
            </a:r>
            <a:r>
              <a:rPr lang="en-US" sz="2800" dirty="0" err="1"/>
              <a:t>poseduje</a:t>
            </a:r>
            <a:r>
              <a:rPr lang="en-US" sz="2800" dirty="0"/>
              <a:t> </a:t>
            </a:r>
            <a:r>
              <a:rPr lang="en-US" sz="2800" dirty="0" err="1"/>
              <a:t>određene</a:t>
            </a:r>
            <a:r>
              <a:rPr lang="en-US" sz="2800" dirty="0"/>
              <a:t> </a:t>
            </a:r>
            <a:r>
              <a:rPr lang="en-US" sz="2800" dirty="0" err="1"/>
              <a:t>osobine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svojstva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osnovu</a:t>
            </a:r>
            <a:r>
              <a:rPr lang="en-US" sz="2800" dirty="0"/>
              <a:t> </a:t>
            </a:r>
            <a:r>
              <a:rPr lang="en-US" sz="2800" dirty="0" err="1"/>
              <a:t>kojih</a:t>
            </a:r>
            <a:r>
              <a:rPr lang="en-US" sz="2800" dirty="0"/>
              <a:t> se </a:t>
            </a:r>
            <a:r>
              <a:rPr lang="en-US" sz="2800" dirty="0" err="1"/>
              <a:t>sa</a:t>
            </a:r>
            <a:r>
              <a:rPr lang="en-US" sz="2800" dirty="0"/>
              <a:t> </a:t>
            </a:r>
            <a:r>
              <a:rPr lang="en-US" sz="2800" dirty="0" err="1"/>
              <a:t>velikom</a:t>
            </a:r>
            <a:r>
              <a:rPr lang="en-US" sz="2800" dirty="0"/>
              <a:t> </a:t>
            </a:r>
            <a:r>
              <a:rPr lang="en-US" sz="2800" dirty="0" err="1"/>
              <a:t>sigurnošću</a:t>
            </a:r>
            <a:r>
              <a:rPr lang="en-US" sz="2800" dirty="0"/>
              <a:t> </a:t>
            </a:r>
            <a:r>
              <a:rPr lang="en-US" sz="2800" dirty="0" err="1"/>
              <a:t>može</a:t>
            </a:r>
            <a:r>
              <a:rPr lang="en-US" sz="2800" dirty="0"/>
              <a:t> </a:t>
            </a:r>
            <a:r>
              <a:rPr lang="en-US" sz="2800" dirty="0" err="1"/>
              <a:t>oceniti</a:t>
            </a:r>
            <a:r>
              <a:rPr lang="en-US" sz="2800" dirty="0"/>
              <a:t> </a:t>
            </a:r>
            <a:r>
              <a:rPr lang="en-US" sz="2800" dirty="0" err="1"/>
              <a:t>njegov</a:t>
            </a:r>
            <a:r>
              <a:rPr lang="en-US" sz="2800" dirty="0"/>
              <a:t> </a:t>
            </a:r>
            <a:r>
              <a:rPr lang="en-US" sz="2800" dirty="0" err="1"/>
              <a:t>kvalitet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higijenska</a:t>
            </a:r>
            <a:r>
              <a:rPr lang="en-US" sz="2800" dirty="0"/>
              <a:t> </a:t>
            </a:r>
            <a:r>
              <a:rPr lang="en-US" sz="2800" dirty="0" err="1"/>
              <a:t>ispravnost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5367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3FFC51-533F-4212-86E2-B4AE7F0783ED}"/>
              </a:ext>
            </a:extLst>
          </p:cNvPr>
          <p:cNvSpPr/>
          <p:nvPr/>
        </p:nvSpPr>
        <p:spPr>
          <a:xfrm>
            <a:off x="3425734" y="18288"/>
            <a:ext cx="5027787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/>
              <a:t>ORGANOLEPTIČKI PREGLED</a:t>
            </a:r>
            <a:r>
              <a:rPr lang="sr-Latn-RS" sz="2800" dirty="0"/>
              <a:t> SENA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21A811-A51B-428E-9E8E-485ECA4D849F}"/>
              </a:ext>
            </a:extLst>
          </p:cNvPr>
          <p:cNvSpPr/>
          <p:nvPr/>
        </p:nvSpPr>
        <p:spPr>
          <a:xfrm>
            <a:off x="0" y="702909"/>
            <a:ext cx="120578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svežeg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dobro </a:t>
            </a:r>
            <a:r>
              <a:rPr lang="en-US" sz="2000" dirty="0" err="1"/>
              <a:t>pripremljenog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je </a:t>
            </a:r>
            <a:r>
              <a:rPr lang="en-US" sz="2000" dirty="0" err="1"/>
              <a:t>zelena</a:t>
            </a:r>
            <a:r>
              <a:rPr lang="en-US" sz="2000" dirty="0"/>
              <a:t>. </a:t>
            </a:r>
            <a:r>
              <a:rPr lang="en-US" sz="2000" dirty="0" err="1"/>
              <a:t>Svetlija</a:t>
            </a:r>
            <a:r>
              <a:rPr lang="en-US" sz="2000" dirty="0"/>
              <a:t>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sivo-zelena</a:t>
            </a:r>
            <a:r>
              <a:rPr lang="en-US" sz="2000" dirty="0"/>
              <a:t> </a:t>
            </a:r>
            <a:r>
              <a:rPr lang="en-US" sz="2000" dirty="0" err="1"/>
              <a:t>pokazatelj</a:t>
            </a:r>
            <a:r>
              <a:rPr lang="en-US" sz="2000" dirty="0"/>
              <a:t> je </a:t>
            </a:r>
            <a:r>
              <a:rPr lang="en-US" sz="2000" dirty="0" err="1"/>
              <a:t>dužeg</a:t>
            </a:r>
            <a:r>
              <a:rPr lang="en-US" sz="2000" dirty="0"/>
              <a:t> </a:t>
            </a:r>
            <a:r>
              <a:rPr lang="en-US" sz="2000" dirty="0" err="1"/>
              <a:t>skladištenja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smanjenja</a:t>
            </a:r>
            <a:r>
              <a:rPr lang="en-US" sz="2000" dirty="0"/>
              <a:t> </a:t>
            </a:r>
            <a:r>
              <a:rPr lang="en-US" sz="2000" dirty="0" err="1"/>
              <a:t>hranljive</a:t>
            </a:r>
            <a:r>
              <a:rPr lang="en-US" sz="2000" dirty="0"/>
              <a:t> </a:t>
            </a:r>
            <a:r>
              <a:rPr lang="en-US" sz="2000" dirty="0" err="1"/>
              <a:t>vrednosti</a:t>
            </a:r>
            <a:r>
              <a:rPr lang="en-US" sz="2000" dirty="0"/>
              <a:t>. </a:t>
            </a:r>
            <a:r>
              <a:rPr lang="en-US" sz="2000" dirty="0" err="1"/>
              <a:t>Tamno</a:t>
            </a:r>
            <a:r>
              <a:rPr lang="en-US" sz="2000" dirty="0"/>
              <a:t> do </a:t>
            </a:r>
            <a:r>
              <a:rPr lang="en-US" sz="2000" dirty="0" err="1"/>
              <a:t>mrko</a:t>
            </a:r>
            <a:r>
              <a:rPr lang="en-US" sz="2000" dirty="0"/>
              <a:t> </a:t>
            </a:r>
            <a:r>
              <a:rPr lang="en-US" sz="2000" dirty="0" err="1"/>
              <a:t>zelena</a:t>
            </a:r>
            <a:r>
              <a:rPr lang="en-US" sz="2000" dirty="0"/>
              <a:t> </a:t>
            </a:r>
            <a:r>
              <a:rPr lang="en-US" sz="2000" dirty="0" err="1"/>
              <a:t>boja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da je </a:t>
            </a:r>
            <a:r>
              <a:rPr lang="en-US" sz="2000" dirty="0" err="1"/>
              <a:t>seno</a:t>
            </a:r>
            <a:r>
              <a:rPr lang="en-US" sz="2000" dirty="0"/>
              <a:t> </a:t>
            </a:r>
            <a:r>
              <a:rPr lang="en-US" sz="2000" dirty="0" err="1"/>
              <a:t>vlažno</a:t>
            </a:r>
            <a:r>
              <a:rPr lang="en-US" sz="2000" dirty="0"/>
              <a:t> </a:t>
            </a:r>
            <a:r>
              <a:rPr lang="en-US" sz="2000" dirty="0" err="1"/>
              <a:t>sadeveno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da je </a:t>
            </a:r>
            <a:r>
              <a:rPr lang="en-US" sz="2000" dirty="0" err="1"/>
              <a:t>prethodno</a:t>
            </a:r>
            <a:r>
              <a:rPr lang="en-US" sz="2000" dirty="0"/>
              <a:t> </a:t>
            </a:r>
            <a:r>
              <a:rPr lang="en-US" sz="2000" dirty="0" err="1"/>
              <a:t>kislo</a:t>
            </a:r>
            <a:r>
              <a:rPr lang="en-US" sz="2000" dirty="0"/>
              <a:t>, </a:t>
            </a:r>
            <a:r>
              <a:rPr lang="en-US" sz="2000" dirty="0" err="1"/>
              <a:t>čime</a:t>
            </a:r>
            <a:r>
              <a:rPr lang="en-US" sz="2000" dirty="0"/>
              <a:t> je deo </a:t>
            </a:r>
            <a:r>
              <a:rPr lang="en-US" sz="2000" dirty="0" err="1"/>
              <a:t>hranljivih</a:t>
            </a:r>
            <a:r>
              <a:rPr lang="en-US" sz="2000" dirty="0"/>
              <a:t> </a:t>
            </a:r>
            <a:r>
              <a:rPr lang="en-US" sz="2000" dirty="0" err="1"/>
              <a:t>materija</a:t>
            </a:r>
            <a:r>
              <a:rPr lang="en-US" sz="2000" dirty="0"/>
              <a:t> </a:t>
            </a:r>
            <a:r>
              <a:rPr lang="en-US" sz="2000" dirty="0" err="1"/>
              <a:t>izgubljen</a:t>
            </a:r>
            <a:r>
              <a:rPr lang="en-US" sz="2000" dirty="0"/>
              <a:t> a </a:t>
            </a:r>
            <a:r>
              <a:rPr lang="en-US" sz="2000" dirty="0" err="1"/>
              <a:t>stvoreni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povoljni</a:t>
            </a:r>
            <a:r>
              <a:rPr lang="en-US" sz="2000" dirty="0"/>
              <a:t> </a:t>
            </a:r>
            <a:r>
              <a:rPr lang="en-US" sz="2000" dirty="0" err="1"/>
              <a:t>uslovi</a:t>
            </a:r>
            <a:r>
              <a:rPr lang="en-US" sz="2000" dirty="0"/>
              <a:t> za </a:t>
            </a:r>
            <a:r>
              <a:rPr lang="en-US" sz="2000" dirty="0" err="1"/>
              <a:t>rast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razvoj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dobrog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aromatičan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prijatan</a:t>
            </a:r>
            <a:r>
              <a:rPr lang="en-US" sz="2000" dirty="0"/>
              <a:t>.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u </a:t>
            </a:r>
            <a:r>
              <a:rPr lang="en-US" sz="2000" dirty="0" err="1"/>
              <a:t>senu</a:t>
            </a:r>
            <a:r>
              <a:rPr lang="en-US" sz="2000" dirty="0"/>
              <a:t> </a:t>
            </a:r>
            <a:r>
              <a:rPr lang="en-US" sz="2000" dirty="0" err="1"/>
              <a:t>prisutne</a:t>
            </a:r>
            <a:r>
              <a:rPr lang="en-US" sz="2000" dirty="0"/>
              <a:t> </a:t>
            </a:r>
            <a:r>
              <a:rPr lang="en-US" sz="2000" dirty="0" err="1"/>
              <a:t>biljke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sadrže</a:t>
            </a:r>
            <a:r>
              <a:rPr lang="en-US" sz="2000" dirty="0"/>
              <a:t> </a:t>
            </a:r>
            <a:r>
              <a:rPr lang="en-US" sz="2000" dirty="0" err="1"/>
              <a:t>kumarin</a:t>
            </a:r>
            <a:r>
              <a:rPr lang="en-US" sz="2000" dirty="0"/>
              <a:t>,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može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nešto</a:t>
            </a:r>
            <a:r>
              <a:rPr lang="en-US" sz="2000" dirty="0"/>
              <a:t> </a:t>
            </a:r>
            <a:r>
              <a:rPr lang="en-US" sz="2000" dirty="0" err="1"/>
              <a:t>oštriji</a:t>
            </a:r>
            <a:r>
              <a:rPr lang="en-US" sz="2000" dirty="0"/>
              <a:t>. </a:t>
            </a:r>
            <a:r>
              <a:rPr lang="en-US" sz="2000" dirty="0" err="1"/>
              <a:t>Težak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zagušljiv</a:t>
            </a:r>
            <a:r>
              <a:rPr lang="en-US" sz="2000" dirty="0"/>
              <a:t> </a:t>
            </a:r>
            <a:r>
              <a:rPr lang="en-US" sz="2000" dirty="0" err="1"/>
              <a:t>miris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duže</a:t>
            </a:r>
            <a:r>
              <a:rPr lang="en-US" sz="2000" dirty="0"/>
              <a:t> </a:t>
            </a:r>
            <a:r>
              <a:rPr lang="en-US" sz="2000" dirty="0" err="1"/>
              <a:t>stajanje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, </a:t>
            </a:r>
            <a:r>
              <a:rPr lang="en-US" sz="2000" dirty="0" err="1"/>
              <a:t>prisustvo</a:t>
            </a:r>
            <a:r>
              <a:rPr lang="en-US" sz="2000" dirty="0"/>
              <a:t> </a:t>
            </a:r>
            <a:r>
              <a:rPr lang="en-US" sz="2000" dirty="0" err="1"/>
              <a:t>saprofitskih</a:t>
            </a:r>
            <a:r>
              <a:rPr lang="en-US" sz="2000" dirty="0"/>
              <a:t> </a:t>
            </a:r>
            <a:r>
              <a:rPr lang="en-US" sz="2000" dirty="0" err="1"/>
              <a:t>mikroorganizama</a:t>
            </a:r>
            <a:r>
              <a:rPr lang="en-US" sz="2000" dirty="0"/>
              <a:t>,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raznih</a:t>
            </a:r>
            <a:r>
              <a:rPr lang="en-US" sz="2000" dirty="0"/>
              <a:t> </a:t>
            </a:r>
            <a:r>
              <a:rPr lang="en-US" sz="2000" dirty="0" err="1"/>
              <a:t>štetočina</a:t>
            </a:r>
            <a:r>
              <a:rPr lang="en-US" sz="2000" dirty="0"/>
              <a:t>, </a:t>
            </a:r>
            <a:r>
              <a:rPr lang="en-US" sz="2000" dirty="0" err="1"/>
              <a:t>koji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tokom</a:t>
            </a:r>
            <a:r>
              <a:rPr lang="en-US" sz="2000" dirty="0"/>
              <a:t> </a:t>
            </a:r>
            <a:r>
              <a:rPr lang="en-US" sz="2000" dirty="0" err="1"/>
              <a:t>svojih</a:t>
            </a:r>
            <a:r>
              <a:rPr lang="en-US" sz="2000" dirty="0"/>
              <a:t> </a:t>
            </a:r>
            <a:r>
              <a:rPr lang="en-US" sz="2000" dirty="0" err="1"/>
              <a:t>metaboličkih</a:t>
            </a:r>
            <a:r>
              <a:rPr lang="en-US" sz="2000" dirty="0"/>
              <a:t> </a:t>
            </a:r>
            <a:r>
              <a:rPr lang="en-US" sz="2000" dirty="0" err="1"/>
              <a:t>procesa</a:t>
            </a:r>
            <a:r>
              <a:rPr lang="en-US" sz="2000" dirty="0"/>
              <a:t> </a:t>
            </a:r>
            <a:r>
              <a:rPr lang="en-US" sz="2000" dirty="0" err="1"/>
              <a:t>razložili</a:t>
            </a:r>
            <a:r>
              <a:rPr lang="en-US" sz="2000" dirty="0"/>
              <a:t> deo </a:t>
            </a:r>
            <a:r>
              <a:rPr lang="en-US" sz="2000" dirty="0" err="1"/>
              <a:t>hranljivih</a:t>
            </a:r>
            <a:r>
              <a:rPr lang="en-US" sz="2000" dirty="0"/>
              <a:t> </a:t>
            </a:r>
            <a:r>
              <a:rPr lang="en-US" sz="2000" dirty="0" err="1"/>
              <a:t>materija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Ukus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prijatan</a:t>
            </a:r>
            <a:r>
              <a:rPr lang="en-US" sz="2000" dirty="0"/>
              <a:t>. </a:t>
            </a:r>
            <a:r>
              <a:rPr lang="en-US" sz="2000" dirty="0" err="1"/>
              <a:t>Ukoliko</a:t>
            </a:r>
            <a:r>
              <a:rPr lang="en-US" sz="2000" dirty="0"/>
              <a:t> </a:t>
            </a:r>
            <a:r>
              <a:rPr lang="en-US" sz="2000" dirty="0" err="1"/>
              <a:t>seno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znatniju</a:t>
            </a:r>
            <a:r>
              <a:rPr lang="en-US" sz="2000" dirty="0"/>
              <a:t> </a:t>
            </a:r>
            <a:r>
              <a:rPr lang="en-US" sz="2000" dirty="0" err="1"/>
              <a:t>količinu</a:t>
            </a:r>
            <a:r>
              <a:rPr lang="en-US" sz="2000" dirty="0"/>
              <a:t> </a:t>
            </a:r>
            <a:r>
              <a:rPr lang="en-US" sz="2000" dirty="0" err="1"/>
              <a:t>kiselih</a:t>
            </a:r>
            <a:r>
              <a:rPr lang="en-US" sz="2000" dirty="0"/>
              <a:t> </a:t>
            </a:r>
            <a:r>
              <a:rPr lang="en-US" sz="2000" dirty="0" err="1"/>
              <a:t>trava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otrovnih</a:t>
            </a:r>
            <a:r>
              <a:rPr lang="en-US" sz="2000" dirty="0"/>
              <a:t>, </a:t>
            </a:r>
            <a:r>
              <a:rPr lang="en-US" sz="2000" dirty="0" err="1"/>
              <a:t>štetnih</a:t>
            </a:r>
            <a:r>
              <a:rPr lang="en-US" sz="2000" dirty="0"/>
              <a:t>, </a:t>
            </a:r>
            <a:r>
              <a:rPr lang="en-US" sz="2000" dirty="0" err="1"/>
              <a:t>depresivnih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bezvrednih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 </a:t>
            </a:r>
            <a:r>
              <a:rPr lang="en-US" sz="2000" dirty="0" err="1"/>
              <a:t>ukus</a:t>
            </a:r>
            <a:r>
              <a:rPr lang="en-US" sz="2000" dirty="0"/>
              <a:t> je </a:t>
            </a:r>
            <a:r>
              <a:rPr lang="en-US" sz="2000" dirty="0" err="1"/>
              <a:t>izmenjen</a:t>
            </a:r>
            <a:r>
              <a:rPr lang="en-US" sz="2000" dirty="0"/>
              <a:t>. </a:t>
            </a:r>
            <a:r>
              <a:rPr lang="en-US" sz="2000" dirty="0" err="1"/>
              <a:t>Takođe</a:t>
            </a:r>
            <a:r>
              <a:rPr lang="en-US" sz="2000" dirty="0"/>
              <a:t>, </a:t>
            </a:r>
            <a:r>
              <a:rPr lang="en-US" sz="2000" dirty="0" err="1"/>
              <a:t>promena</a:t>
            </a:r>
            <a:r>
              <a:rPr lang="en-US" sz="2000" dirty="0"/>
              <a:t> </a:t>
            </a:r>
            <a:r>
              <a:rPr lang="en-US" sz="2000" dirty="0" err="1"/>
              <a:t>ukusa</a:t>
            </a:r>
            <a:r>
              <a:rPr lang="en-US" sz="2000" dirty="0"/>
              <a:t> </a:t>
            </a:r>
            <a:r>
              <a:rPr lang="en-US" sz="2000" dirty="0" err="1"/>
              <a:t>nastaje</a:t>
            </a:r>
            <a:r>
              <a:rPr lang="en-US" sz="2000" dirty="0"/>
              <a:t> </a:t>
            </a:r>
            <a:r>
              <a:rPr lang="en-US" sz="2000" dirty="0" err="1"/>
              <a:t>usled</a:t>
            </a:r>
            <a:r>
              <a:rPr lang="en-US" sz="2000" dirty="0"/>
              <a:t> </a:t>
            </a:r>
            <a:r>
              <a:rPr lang="en-US" sz="2000" dirty="0" err="1"/>
              <a:t>prisustva</a:t>
            </a:r>
            <a:r>
              <a:rPr lang="en-US" sz="2000" dirty="0"/>
              <a:t> </a:t>
            </a:r>
            <a:r>
              <a:rPr lang="en-US" sz="2000" dirty="0" err="1"/>
              <a:t>raznih</a:t>
            </a:r>
            <a:r>
              <a:rPr lang="en-US" sz="2000" dirty="0"/>
              <a:t> </a:t>
            </a:r>
            <a:r>
              <a:rPr lang="en-US" sz="2000" dirty="0" err="1"/>
              <a:t>stranih</a:t>
            </a:r>
            <a:r>
              <a:rPr lang="en-US" sz="2000" dirty="0"/>
              <a:t> </a:t>
            </a:r>
            <a:r>
              <a:rPr lang="en-US" sz="2000" dirty="0" err="1"/>
              <a:t>primesa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kontaminiranosti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plesnima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saprofitskim</a:t>
            </a:r>
            <a:r>
              <a:rPr lang="en-US" sz="2000" dirty="0"/>
              <a:t> </a:t>
            </a:r>
            <a:r>
              <a:rPr lang="en-US" sz="2000" dirty="0" err="1"/>
              <a:t>bakterijama</a:t>
            </a:r>
            <a:r>
              <a:rPr lang="sr-Latn-RS" sz="2000" dirty="0"/>
              <a:t>.</a:t>
            </a:r>
          </a:p>
          <a:p>
            <a:pPr algn="just"/>
            <a:endParaRPr lang="sr-Latn-RS" sz="2000" dirty="0"/>
          </a:p>
          <a:p>
            <a:pPr algn="just"/>
            <a:r>
              <a:rPr lang="en-US" sz="2000" b="1" dirty="0" err="1"/>
              <a:t>Struktura</a:t>
            </a:r>
            <a:r>
              <a:rPr lang="en-US" sz="2000" dirty="0"/>
              <a:t> </a:t>
            </a:r>
            <a:r>
              <a:rPr lang="en-US" sz="2000" dirty="0" err="1"/>
              <a:t>dobrog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svežeg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</a:t>
            </a:r>
            <a:r>
              <a:rPr lang="en-US" sz="2000" dirty="0" err="1"/>
              <a:t>treba</a:t>
            </a:r>
            <a:r>
              <a:rPr lang="en-US" sz="2000" dirty="0"/>
              <a:t> da </a:t>
            </a:r>
            <a:r>
              <a:rPr lang="en-US" sz="2000" dirty="0" err="1"/>
              <a:t>bude</a:t>
            </a:r>
            <a:r>
              <a:rPr lang="en-US" sz="2000" dirty="0"/>
              <a:t> </a:t>
            </a:r>
            <a:r>
              <a:rPr lang="en-US" sz="2000" dirty="0" err="1"/>
              <a:t>očuvana</a:t>
            </a:r>
            <a:r>
              <a:rPr lang="en-US" sz="2000" dirty="0"/>
              <a:t>. Dobro </a:t>
            </a:r>
            <a:r>
              <a:rPr lang="en-US" sz="2000" dirty="0" err="1"/>
              <a:t>seno</a:t>
            </a:r>
            <a:r>
              <a:rPr lang="en-US" sz="2000" dirty="0"/>
              <a:t> </a:t>
            </a:r>
            <a:r>
              <a:rPr lang="en-US" sz="2000" dirty="0" err="1"/>
              <a:t>sastoji</a:t>
            </a:r>
            <a:r>
              <a:rPr lang="en-US" sz="2000" dirty="0"/>
              <a:t> se od </a:t>
            </a:r>
            <a:r>
              <a:rPr lang="en-US" sz="2000" dirty="0" err="1"/>
              <a:t>nežnih</a:t>
            </a:r>
            <a:r>
              <a:rPr lang="en-US" sz="2000" dirty="0"/>
              <a:t>, </a:t>
            </a:r>
            <a:r>
              <a:rPr lang="en-US" sz="2000" dirty="0" err="1"/>
              <a:t>lišćem</a:t>
            </a:r>
            <a:r>
              <a:rPr lang="en-US" sz="2000" dirty="0"/>
              <a:t> </a:t>
            </a:r>
            <a:r>
              <a:rPr lang="en-US" sz="2000" dirty="0" err="1"/>
              <a:t>bogatih</a:t>
            </a:r>
            <a:r>
              <a:rPr lang="en-US" sz="2000" dirty="0"/>
              <a:t> </a:t>
            </a:r>
            <a:r>
              <a:rPr lang="en-US" sz="2000" dirty="0" err="1"/>
              <a:t>stabljika</a:t>
            </a:r>
            <a:r>
              <a:rPr lang="en-US" sz="2000" dirty="0"/>
              <a:t>, </a:t>
            </a:r>
            <a:r>
              <a:rPr lang="en-US" sz="2000" dirty="0" err="1"/>
              <a:t>tako</a:t>
            </a:r>
            <a:r>
              <a:rPr lang="en-US" sz="2000" dirty="0"/>
              <a:t> da je </a:t>
            </a:r>
            <a:r>
              <a:rPr lang="en-US" sz="2000" dirty="0" err="1"/>
              <a:t>moguće</a:t>
            </a:r>
            <a:r>
              <a:rPr lang="en-US" sz="2000" dirty="0"/>
              <a:t>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 err="1"/>
              <a:t>sigurnošću</a:t>
            </a:r>
            <a:r>
              <a:rPr lang="en-US" sz="2000" dirty="0"/>
              <a:t> </a:t>
            </a:r>
            <a:r>
              <a:rPr lang="en-US" sz="2000" dirty="0" err="1"/>
              <a:t>izvršiti</a:t>
            </a:r>
            <a:r>
              <a:rPr lang="en-US" sz="2000" dirty="0"/>
              <a:t> </a:t>
            </a:r>
            <a:r>
              <a:rPr lang="en-US" sz="2000" dirty="0" err="1"/>
              <a:t>botaničku</a:t>
            </a:r>
            <a:r>
              <a:rPr lang="en-US" sz="2000" dirty="0"/>
              <a:t> </a:t>
            </a:r>
            <a:r>
              <a:rPr lang="en-US" sz="2000" dirty="0" err="1"/>
              <a:t>analizu</a:t>
            </a:r>
            <a:r>
              <a:rPr lang="en-US" sz="2000" dirty="0"/>
              <a:t>. </a:t>
            </a:r>
            <a:r>
              <a:rPr lang="en-US" sz="2000" dirty="0" err="1"/>
              <a:t>Izgubljena</a:t>
            </a:r>
            <a:r>
              <a:rPr lang="en-US" sz="2000" dirty="0"/>
              <a:t> </a:t>
            </a:r>
            <a:r>
              <a:rPr lang="en-US" sz="2000" dirty="0" err="1"/>
              <a:t>struktura</a:t>
            </a:r>
            <a:r>
              <a:rPr lang="en-US" sz="2000" dirty="0"/>
              <a:t> </a:t>
            </a:r>
            <a:r>
              <a:rPr lang="en-US" sz="2000" dirty="0" err="1"/>
              <a:t>biljaka</a:t>
            </a:r>
            <a:r>
              <a:rPr lang="en-US" sz="2000" dirty="0"/>
              <a:t>, </a:t>
            </a:r>
            <a:r>
              <a:rPr lang="en-US" sz="2000" dirty="0" err="1"/>
              <a:t>usitnjeno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izlomljeno</a:t>
            </a:r>
            <a:r>
              <a:rPr lang="en-US" sz="2000" dirty="0"/>
              <a:t> </a:t>
            </a:r>
            <a:r>
              <a:rPr lang="en-US" sz="2000" dirty="0" err="1"/>
              <a:t>seno</a:t>
            </a:r>
            <a:r>
              <a:rPr lang="en-US" sz="2000" dirty="0"/>
              <a:t> bez </a:t>
            </a:r>
            <a:r>
              <a:rPr lang="en-US" sz="2000" dirty="0" err="1"/>
              <a:t>lišća</a:t>
            </a:r>
            <a:r>
              <a:rPr lang="en-US" sz="2000" dirty="0"/>
              <a:t>,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njegovo</a:t>
            </a:r>
            <a:r>
              <a:rPr lang="en-US" sz="2000" dirty="0"/>
              <a:t> </a:t>
            </a:r>
            <a:r>
              <a:rPr lang="en-US" sz="2000" dirty="0" err="1"/>
              <a:t>duže</a:t>
            </a:r>
            <a:r>
              <a:rPr lang="en-US" sz="2000" dirty="0"/>
              <a:t> </a:t>
            </a:r>
            <a:r>
              <a:rPr lang="en-US" sz="2000" dirty="0" err="1"/>
              <a:t>stajanje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greške</a:t>
            </a:r>
            <a:r>
              <a:rPr lang="en-US" sz="2000" dirty="0"/>
              <a:t> u </a:t>
            </a:r>
            <a:r>
              <a:rPr lang="en-US" sz="2000" dirty="0" err="1"/>
              <a:t>postupku</a:t>
            </a:r>
            <a:r>
              <a:rPr lang="en-US" sz="2000" dirty="0"/>
              <a:t> </a:t>
            </a:r>
            <a:r>
              <a:rPr lang="en-US" sz="2000" dirty="0" err="1"/>
              <a:t>konzervisanja</a:t>
            </a:r>
            <a:r>
              <a:rPr lang="en-US" sz="2000" dirty="0"/>
              <a:t> </a:t>
            </a:r>
            <a:r>
              <a:rPr lang="en-US" sz="2000" dirty="0" err="1"/>
              <a:t>zelene</a:t>
            </a:r>
            <a:r>
              <a:rPr lang="en-US" sz="2000" dirty="0"/>
              <a:t> </a:t>
            </a:r>
            <a:r>
              <a:rPr lang="en-US" sz="2000" dirty="0" err="1"/>
              <a:t>mase</a:t>
            </a:r>
            <a:r>
              <a:rPr lang="en-US" sz="2000" dirty="0"/>
              <a:t>, </a:t>
            </a:r>
            <a:r>
              <a:rPr lang="en-US" sz="2000" dirty="0" err="1"/>
              <a:t>skladištenja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manipulacije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. </a:t>
            </a:r>
            <a:endParaRPr lang="sr-Latn-R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b="1" dirty="0" err="1"/>
              <a:t>Konzistencija</a:t>
            </a:r>
            <a:r>
              <a:rPr lang="en-US" sz="2000" dirty="0"/>
              <a:t> </a:t>
            </a:r>
            <a:r>
              <a:rPr lang="en-US" sz="2000" dirty="0" err="1"/>
              <a:t>dobrog</a:t>
            </a:r>
            <a:r>
              <a:rPr lang="en-US" sz="2000" dirty="0"/>
              <a:t> </a:t>
            </a:r>
            <a:r>
              <a:rPr lang="en-US" sz="2000" dirty="0" err="1"/>
              <a:t>sena</a:t>
            </a:r>
            <a:r>
              <a:rPr lang="en-US" sz="2000" dirty="0"/>
              <a:t> je </a:t>
            </a:r>
            <a:r>
              <a:rPr lang="en-US" sz="2000" dirty="0" err="1"/>
              <a:t>umereno</a:t>
            </a:r>
            <a:r>
              <a:rPr lang="en-US" sz="2000" dirty="0"/>
              <a:t> </a:t>
            </a:r>
            <a:r>
              <a:rPr lang="en-US" sz="2000" dirty="0" err="1"/>
              <a:t>čvrsta</a:t>
            </a:r>
            <a:r>
              <a:rPr lang="en-US" sz="2000" dirty="0"/>
              <a:t>. </a:t>
            </a:r>
            <a:r>
              <a:rPr lang="en-US" sz="2000" dirty="0" err="1"/>
              <a:t>VrIo</a:t>
            </a:r>
            <a:r>
              <a:rPr lang="en-US" sz="2000" dirty="0"/>
              <a:t> </a:t>
            </a:r>
            <a:r>
              <a:rPr lang="en-US" sz="2000" dirty="0" err="1"/>
              <a:t>čvrsta</a:t>
            </a:r>
            <a:r>
              <a:rPr lang="en-US" sz="2000" dirty="0"/>
              <a:t> </a:t>
            </a:r>
            <a:r>
              <a:rPr lang="en-US" sz="2000" dirty="0" err="1"/>
              <a:t>konzistencija</a:t>
            </a:r>
            <a:r>
              <a:rPr lang="en-US" sz="2000" dirty="0"/>
              <a:t> </a:t>
            </a:r>
            <a:r>
              <a:rPr lang="en-US" sz="2000" dirty="0" err="1"/>
              <a:t>ukazuje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kosidbu</a:t>
            </a:r>
            <a:r>
              <a:rPr lang="en-US" sz="2000" dirty="0"/>
              <a:t> </a:t>
            </a:r>
            <a:r>
              <a:rPr lang="en-US" sz="2000" dirty="0" err="1"/>
              <a:t>izvršenu</a:t>
            </a:r>
            <a:r>
              <a:rPr lang="en-US" sz="2000" dirty="0"/>
              <a:t> u </a:t>
            </a:r>
            <a:r>
              <a:rPr lang="en-US" sz="2000" dirty="0" err="1"/>
              <a:t>poodmaklom</a:t>
            </a:r>
            <a:r>
              <a:rPr lang="en-US" sz="2000" dirty="0"/>
              <a:t> </a:t>
            </a:r>
            <a:r>
              <a:rPr lang="en-US" sz="2000" dirty="0" err="1"/>
              <a:t>stadijumu</a:t>
            </a:r>
            <a:r>
              <a:rPr lang="en-US" sz="2000" dirty="0"/>
              <a:t> </a:t>
            </a:r>
            <a:r>
              <a:rPr lang="en-US" sz="2000" dirty="0" err="1"/>
              <a:t>rasta</a:t>
            </a:r>
            <a:r>
              <a:rPr lang="en-US" sz="2000" dirty="0"/>
              <a:t> (</a:t>
            </a:r>
            <a:r>
              <a:rPr lang="en-US" sz="2000" dirty="0" err="1"/>
              <a:t>više</a:t>
            </a:r>
            <a:r>
              <a:rPr lang="en-US" sz="2000" dirty="0"/>
              <a:t> </a:t>
            </a:r>
            <a:r>
              <a:rPr lang="en-US" sz="2000" dirty="0" err="1"/>
              <a:t>celuloze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pratećeg</a:t>
            </a:r>
            <a:r>
              <a:rPr lang="en-US" sz="2000" dirty="0"/>
              <a:t> lignin, </a:t>
            </a:r>
            <a:r>
              <a:rPr lang="en-US" sz="2000" dirty="0" err="1"/>
              <a:t>uz</a:t>
            </a:r>
            <a:r>
              <a:rPr lang="en-US" sz="2000" dirty="0"/>
              <a:t> </a:t>
            </a:r>
            <a:r>
              <a:rPr lang="en-US" sz="2000" dirty="0" err="1"/>
              <a:t>slabiju</a:t>
            </a:r>
            <a:r>
              <a:rPr lang="en-US" sz="2000" dirty="0"/>
              <a:t> </a:t>
            </a:r>
            <a:r>
              <a:rPr lang="en-US" sz="2000" dirty="0" err="1"/>
              <a:t>hranljivu</a:t>
            </a:r>
            <a:r>
              <a:rPr lang="en-US" sz="2000" dirty="0"/>
              <a:t> </a:t>
            </a:r>
            <a:r>
              <a:rPr lang="en-US" sz="2000" dirty="0" err="1"/>
              <a:t>vrednost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iskoristivost</a:t>
            </a:r>
            <a:r>
              <a:rPr lang="en-US" sz="2000" dirty="0"/>
              <a:t> u </a:t>
            </a:r>
            <a:r>
              <a:rPr lang="en-US" sz="2000" dirty="0" err="1"/>
              <a:t>organizmu</a:t>
            </a:r>
            <a:r>
              <a:rPr lang="en-US" sz="2000" dirty="0"/>
              <a:t> </a:t>
            </a:r>
            <a:r>
              <a:rPr lang="en-US" sz="2000" dirty="0" err="1"/>
              <a:t>životinja</a:t>
            </a:r>
            <a:r>
              <a:rPr lang="en-US" sz="2000" dirty="0"/>
              <a:t>), </a:t>
            </a:r>
            <a:r>
              <a:rPr lang="en-US" sz="2000" dirty="0" err="1"/>
              <a:t>dok</a:t>
            </a:r>
            <a:r>
              <a:rPr lang="en-US" sz="2000" dirty="0"/>
              <a:t> </a:t>
            </a:r>
            <a:r>
              <a:rPr lang="en-US" sz="2000" dirty="0" err="1"/>
              <a:t>mekana</a:t>
            </a:r>
            <a:r>
              <a:rPr lang="en-US" sz="2000" dirty="0"/>
              <a:t>, a </a:t>
            </a:r>
            <a:r>
              <a:rPr lang="en-US" sz="2000" dirty="0" err="1"/>
              <a:t>naročito</a:t>
            </a:r>
            <a:r>
              <a:rPr lang="en-US" sz="2000" dirty="0"/>
              <a:t> </a:t>
            </a:r>
            <a:r>
              <a:rPr lang="en-US" sz="2000" dirty="0" err="1"/>
              <a:t>trošna</a:t>
            </a:r>
            <a:r>
              <a:rPr lang="en-US" sz="2000" dirty="0"/>
              <a:t> </a:t>
            </a:r>
            <a:r>
              <a:rPr lang="en-US" sz="2000" dirty="0" err="1"/>
              <a:t>konzistencija</a:t>
            </a:r>
            <a:r>
              <a:rPr lang="en-US" sz="2000" dirty="0"/>
              <a:t> </a:t>
            </a:r>
            <a:r>
              <a:rPr lang="en-US" sz="2000" dirty="0" err="1"/>
              <a:t>ukazuju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pojavu</a:t>
            </a:r>
            <a:r>
              <a:rPr lang="en-US" sz="2000" dirty="0"/>
              <a:t> </a:t>
            </a:r>
            <a:r>
              <a:rPr lang="en-US" sz="2000" dirty="0" err="1"/>
              <a:t>truležnih</a:t>
            </a:r>
            <a:r>
              <a:rPr lang="en-US" sz="2000" dirty="0"/>
              <a:t> </a:t>
            </a:r>
            <a:r>
              <a:rPr lang="en-US" sz="2000" dirty="0" err="1"/>
              <a:t>procesa</a:t>
            </a:r>
            <a:r>
              <a:rPr lang="en-US" sz="2000" dirty="0"/>
              <a:t> u </a:t>
            </a:r>
            <a:r>
              <a:rPr lang="en-US" sz="2000" dirty="0" err="1"/>
              <a:t>senu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2717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924E02E-D678-4648-AE0C-44362712954F}"/>
              </a:ext>
            </a:extLst>
          </p:cNvPr>
          <p:cNvSpPr/>
          <p:nvPr/>
        </p:nvSpPr>
        <p:spPr>
          <a:xfrm>
            <a:off x="0" y="40749"/>
            <a:ext cx="12097512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900" b="1" dirty="0" err="1"/>
              <a:t>Vlažnost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 </a:t>
            </a:r>
            <a:r>
              <a:rPr lang="en-US" sz="1900" dirty="0" err="1"/>
              <a:t>kreće</a:t>
            </a:r>
            <a:r>
              <a:rPr lang="en-US" sz="1900" dirty="0"/>
              <a:t> se do 16%. </a:t>
            </a:r>
            <a:r>
              <a:rPr lang="en-US" sz="1900" dirty="0" err="1"/>
              <a:t>Pri</a:t>
            </a:r>
            <a:r>
              <a:rPr lang="en-US" sz="1900" dirty="0"/>
              <a:t> </a:t>
            </a:r>
            <a:r>
              <a:rPr lang="en-US" sz="1900" dirty="0" err="1"/>
              <a:t>povećanom</a:t>
            </a:r>
            <a:r>
              <a:rPr lang="en-US" sz="1900" dirty="0"/>
              <a:t> </a:t>
            </a:r>
            <a:r>
              <a:rPr lang="en-US" sz="1900" dirty="0" err="1"/>
              <a:t>sadržaju</a:t>
            </a:r>
            <a:r>
              <a:rPr lang="en-US" sz="1900" dirty="0"/>
              <a:t> </a:t>
            </a:r>
            <a:r>
              <a:rPr lang="en-US" sz="1900" dirty="0" err="1"/>
              <a:t>vode</a:t>
            </a:r>
            <a:r>
              <a:rPr lang="en-US" sz="1900" dirty="0"/>
              <a:t>, </a:t>
            </a:r>
            <a:r>
              <a:rPr lang="en-US" sz="1900" dirty="0" err="1"/>
              <a:t>stabljike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obično</a:t>
            </a:r>
            <a:r>
              <a:rPr lang="en-US" sz="1900" dirty="0"/>
              <a:t> </a:t>
            </a:r>
            <a:r>
              <a:rPr lang="en-US" sz="1900" dirty="0" err="1"/>
              <a:t>elastične</a:t>
            </a:r>
            <a:r>
              <a:rPr lang="en-US" sz="1900" dirty="0"/>
              <a:t>, </a:t>
            </a:r>
            <a:r>
              <a:rPr lang="en-US" sz="1900" dirty="0" err="1"/>
              <a:t>savijaju</a:t>
            </a:r>
            <a:r>
              <a:rPr lang="en-US" sz="1900" dirty="0"/>
              <a:t> se pod </a:t>
            </a:r>
            <a:r>
              <a:rPr lang="en-US" sz="1900" dirty="0" err="1"/>
              <a:t>pritiskom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ne </a:t>
            </a:r>
            <a:r>
              <a:rPr lang="en-US" sz="1900" dirty="0" err="1"/>
              <a:t>lome</a:t>
            </a:r>
            <a:r>
              <a:rPr lang="en-US" sz="1900" dirty="0"/>
              <a:t> se, a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preseku</a:t>
            </a:r>
            <a:r>
              <a:rPr lang="en-US" sz="1900" dirty="0"/>
              <a:t> </a:t>
            </a:r>
            <a:r>
              <a:rPr lang="en-US" sz="1900" dirty="0" err="1"/>
              <a:t>nožem</a:t>
            </a:r>
            <a:r>
              <a:rPr lang="en-US" sz="1900" dirty="0"/>
              <a:t> vide se </a:t>
            </a:r>
            <a:r>
              <a:rPr lang="en-US" sz="1900" dirty="0" err="1"/>
              <a:t>kapljice</a:t>
            </a:r>
            <a:r>
              <a:rPr lang="en-US" sz="1900" dirty="0"/>
              <a:t> </a:t>
            </a:r>
            <a:r>
              <a:rPr lang="en-US" sz="1900" dirty="0" err="1"/>
              <a:t>vode</a:t>
            </a:r>
            <a:r>
              <a:rPr lang="en-US" sz="1900" dirty="0"/>
              <a:t> (</a:t>
            </a:r>
            <a:r>
              <a:rPr lang="en-US" sz="1900" dirty="0" err="1"/>
              <a:t>seno</a:t>
            </a:r>
            <a:r>
              <a:rPr lang="en-US" sz="1900" dirty="0"/>
              <a:t> </a:t>
            </a:r>
            <a:r>
              <a:rPr lang="en-US" sz="1900" dirty="0" err="1"/>
              <a:t>rosi</a:t>
            </a:r>
            <a:r>
              <a:rPr lang="en-US" sz="1900" dirty="0"/>
              <a:t>). </a:t>
            </a:r>
            <a:r>
              <a:rPr lang="en-US" sz="1900" dirty="0" err="1"/>
              <a:t>Pri</a:t>
            </a:r>
            <a:r>
              <a:rPr lang="en-US" sz="1900" dirty="0"/>
              <a:t> </a:t>
            </a:r>
            <a:r>
              <a:rPr lang="en-US" sz="1900" dirty="0" err="1"/>
              <a:t>smanjenoj</a:t>
            </a:r>
            <a:r>
              <a:rPr lang="en-US" sz="1900" dirty="0"/>
              <a:t> </a:t>
            </a:r>
            <a:r>
              <a:rPr lang="en-US" sz="1900" dirty="0" err="1"/>
              <a:t>vlažnosti</a:t>
            </a:r>
            <a:r>
              <a:rPr lang="en-US" sz="1900" dirty="0"/>
              <a:t>, </a:t>
            </a:r>
            <a:r>
              <a:rPr lang="en-US" sz="1900" dirty="0" err="1"/>
              <a:t>stabljike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krte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lako</a:t>
            </a:r>
            <a:r>
              <a:rPr lang="en-US" sz="1900" dirty="0"/>
              <a:t> se </a:t>
            </a:r>
            <a:r>
              <a:rPr lang="en-US" sz="1900" dirty="0" err="1"/>
              <a:t>lome</a:t>
            </a:r>
            <a:r>
              <a:rPr lang="en-US" sz="1900" dirty="0"/>
              <a:t>. </a:t>
            </a:r>
            <a:r>
              <a:rPr lang="en-US" sz="1900" dirty="0" err="1"/>
              <a:t>Vlažnost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 </a:t>
            </a:r>
            <a:r>
              <a:rPr lang="en-US" sz="1900" dirty="0" err="1"/>
              <a:t>orijentaciono</a:t>
            </a:r>
            <a:r>
              <a:rPr lang="en-US" sz="1900" dirty="0"/>
              <a:t> se </a:t>
            </a:r>
            <a:r>
              <a:rPr lang="en-US" sz="1900" dirty="0" err="1"/>
              <a:t>može</a:t>
            </a:r>
            <a:r>
              <a:rPr lang="en-US" sz="1900" dirty="0"/>
              <a:t> </a:t>
            </a:r>
            <a:r>
              <a:rPr lang="en-US" sz="1900" dirty="0" err="1"/>
              <a:t>proceniti</a:t>
            </a:r>
            <a:r>
              <a:rPr lang="en-US" sz="1900" dirty="0"/>
              <a:t> </a:t>
            </a:r>
            <a:r>
              <a:rPr lang="en-US" sz="1900" dirty="0" err="1"/>
              <a:t>njegovim</a:t>
            </a:r>
            <a:r>
              <a:rPr lang="en-US" sz="1900" dirty="0"/>
              <a:t> </a:t>
            </a:r>
            <a:r>
              <a:rPr lang="en-US" sz="1900" dirty="0" err="1"/>
              <a:t>seckanjem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sitne</a:t>
            </a:r>
            <a:r>
              <a:rPr lang="en-US" sz="1900" dirty="0"/>
              <a:t> </a:t>
            </a:r>
            <a:r>
              <a:rPr lang="en-US" sz="1900" dirty="0" err="1"/>
              <a:t>odreske</a:t>
            </a:r>
            <a:r>
              <a:rPr lang="en-US" sz="1900" dirty="0"/>
              <a:t> </a:t>
            </a:r>
            <a:r>
              <a:rPr lang="en-US" sz="1900" dirty="0" err="1"/>
              <a:t>koji</a:t>
            </a:r>
            <a:r>
              <a:rPr lang="en-US" sz="1900" dirty="0"/>
              <a:t> se </a:t>
            </a:r>
            <a:r>
              <a:rPr lang="en-US" sz="1900" dirty="0" err="1"/>
              <a:t>zatim</a:t>
            </a:r>
            <a:r>
              <a:rPr lang="en-US" sz="1900" dirty="0"/>
              <a:t> </a:t>
            </a:r>
            <a:r>
              <a:rPr lang="en-US" sz="1900" dirty="0" err="1"/>
              <a:t>stavljaju</a:t>
            </a:r>
            <a:r>
              <a:rPr lang="en-US" sz="1900" dirty="0"/>
              <a:t> u </a:t>
            </a:r>
            <a:r>
              <a:rPr lang="en-US" sz="1900" dirty="0" err="1"/>
              <a:t>staklenu</a:t>
            </a:r>
            <a:r>
              <a:rPr lang="en-US" sz="1900" dirty="0"/>
              <a:t> </a:t>
            </a:r>
            <a:r>
              <a:rPr lang="en-US" sz="1900" dirty="0" err="1"/>
              <a:t>posudu</a:t>
            </a:r>
            <a:r>
              <a:rPr lang="en-US" sz="1900" dirty="0"/>
              <a:t> (</a:t>
            </a:r>
            <a:r>
              <a:rPr lang="en-US" sz="1900" dirty="0" err="1"/>
              <a:t>najčešće</a:t>
            </a:r>
            <a:r>
              <a:rPr lang="en-US" sz="1900" dirty="0"/>
              <a:t> </a:t>
            </a:r>
            <a:r>
              <a:rPr lang="en-US" sz="1900" dirty="0" err="1"/>
              <a:t>teglu</a:t>
            </a:r>
            <a:r>
              <a:rPr lang="en-US" sz="1900" dirty="0"/>
              <a:t>). </a:t>
            </a:r>
            <a:r>
              <a:rPr lang="en-US" sz="1900" dirty="0" err="1"/>
              <a:t>Nakon</a:t>
            </a:r>
            <a:r>
              <a:rPr lang="en-US" sz="1900" dirty="0"/>
              <a:t> </a:t>
            </a:r>
            <a:r>
              <a:rPr lang="en-US" sz="1900" dirty="0" err="1"/>
              <a:t>dodavanja</a:t>
            </a:r>
            <a:r>
              <a:rPr lang="en-US" sz="1900" dirty="0"/>
              <a:t> </a:t>
            </a:r>
            <a:r>
              <a:rPr lang="en-US" sz="1900" dirty="0" err="1"/>
              <a:t>krupno</a:t>
            </a:r>
            <a:r>
              <a:rPr lang="en-US" sz="1900" dirty="0"/>
              <a:t> </a:t>
            </a:r>
            <a:r>
              <a:rPr lang="en-US" sz="1900" dirty="0" err="1"/>
              <a:t>mlevene</a:t>
            </a:r>
            <a:r>
              <a:rPr lang="en-US" sz="1900" dirty="0"/>
              <a:t> soli, </a:t>
            </a:r>
            <a:r>
              <a:rPr lang="en-US" sz="1900" dirty="0" err="1"/>
              <a:t>posuda</a:t>
            </a:r>
            <a:r>
              <a:rPr lang="en-US" sz="1900" dirty="0"/>
              <a:t> se </a:t>
            </a:r>
            <a:r>
              <a:rPr lang="en-US" sz="1900" dirty="0" err="1"/>
              <a:t>protrese</a:t>
            </a:r>
            <a:r>
              <a:rPr lang="en-US" sz="1900" dirty="0"/>
              <a:t> </a:t>
            </a:r>
            <a:r>
              <a:rPr lang="en-US" sz="1900" dirty="0" err="1"/>
              <a:t>nekoliko</a:t>
            </a:r>
            <a:r>
              <a:rPr lang="en-US" sz="1900" dirty="0"/>
              <a:t> puta, </a:t>
            </a:r>
            <a:r>
              <a:rPr lang="en-US" sz="1900" dirty="0" err="1"/>
              <a:t>nakon</a:t>
            </a:r>
            <a:r>
              <a:rPr lang="en-US" sz="1900" dirty="0"/>
              <a:t> </a:t>
            </a:r>
            <a:r>
              <a:rPr lang="en-US" sz="1900" dirty="0" err="1"/>
              <a:t>čega</a:t>
            </a:r>
            <a:r>
              <a:rPr lang="en-US" sz="1900" dirty="0"/>
              <a:t> se </a:t>
            </a:r>
            <a:r>
              <a:rPr lang="en-US" sz="1900" dirty="0" err="1"/>
              <a:t>prati</a:t>
            </a:r>
            <a:r>
              <a:rPr lang="en-US" sz="1900" dirty="0"/>
              <a:t> </a:t>
            </a:r>
            <a:r>
              <a:rPr lang="en-US" sz="1900" dirty="0" err="1"/>
              <a:t>izgled</a:t>
            </a:r>
            <a:r>
              <a:rPr lang="en-US" sz="1900" dirty="0"/>
              <a:t> </a:t>
            </a:r>
            <a:r>
              <a:rPr lang="en-US" sz="1900" dirty="0" err="1"/>
              <a:t>zrna</a:t>
            </a:r>
            <a:r>
              <a:rPr lang="en-US" sz="1900" dirty="0"/>
              <a:t> soli. </a:t>
            </a:r>
            <a:r>
              <a:rPr lang="en-US" sz="1900" dirty="0" err="1"/>
              <a:t>Ukoliko</a:t>
            </a:r>
            <a:r>
              <a:rPr lang="en-US" sz="1900" dirty="0"/>
              <a:t> je </a:t>
            </a:r>
            <a:r>
              <a:rPr lang="en-US" sz="1900" dirty="0" err="1"/>
              <a:t>vlažnost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 </a:t>
            </a:r>
            <a:r>
              <a:rPr lang="en-US" sz="1900" dirty="0" err="1"/>
              <a:t>veća</a:t>
            </a:r>
            <a:r>
              <a:rPr lang="en-US" sz="1900" dirty="0"/>
              <a:t> od </a:t>
            </a:r>
            <a:r>
              <a:rPr lang="en-US" sz="1900" dirty="0" err="1"/>
              <a:t>uobičajene</a:t>
            </a:r>
            <a:r>
              <a:rPr lang="en-US" sz="1900" dirty="0"/>
              <a:t> </a:t>
            </a:r>
            <a:r>
              <a:rPr lang="en-US" sz="1900" dirty="0" err="1"/>
              <a:t>uočavaju</a:t>
            </a:r>
            <a:r>
              <a:rPr lang="en-US" sz="1900" dirty="0"/>
              <a:t> se </a:t>
            </a:r>
            <a:r>
              <a:rPr lang="en-US" sz="1900" dirty="0" err="1"/>
              <a:t>slepljeni</a:t>
            </a:r>
            <a:r>
              <a:rPr lang="en-US" sz="1900" dirty="0"/>
              <a:t> </a:t>
            </a:r>
            <a:r>
              <a:rPr lang="en-US" sz="1900" dirty="0" err="1"/>
              <a:t>kristali</a:t>
            </a:r>
            <a:r>
              <a:rPr lang="en-US" sz="1900" dirty="0"/>
              <a:t> soli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zidu</a:t>
            </a:r>
            <a:r>
              <a:rPr lang="en-US" sz="1900" dirty="0"/>
              <a:t> </a:t>
            </a:r>
            <a:r>
              <a:rPr lang="en-US" sz="1900" dirty="0" err="1"/>
              <a:t>posude</a:t>
            </a:r>
            <a:r>
              <a:rPr lang="en-US" sz="1900" dirty="0"/>
              <a:t>, </a:t>
            </a:r>
            <a:r>
              <a:rPr lang="en-US" sz="1900" dirty="0" err="1"/>
              <a:t>dok</a:t>
            </a:r>
            <a:r>
              <a:rPr lang="en-US" sz="1900" dirty="0"/>
              <a:t>, </a:t>
            </a:r>
            <a:r>
              <a:rPr lang="en-US" sz="1900" dirty="0" err="1"/>
              <a:t>pri</a:t>
            </a:r>
            <a:r>
              <a:rPr lang="en-US" sz="1900" dirty="0"/>
              <a:t> </a:t>
            </a:r>
            <a:r>
              <a:rPr lang="en-US" sz="1900" dirty="0" err="1"/>
              <a:t>uobičajenoj</a:t>
            </a:r>
            <a:r>
              <a:rPr lang="en-US" sz="1900" dirty="0"/>
              <a:t> (</a:t>
            </a:r>
            <a:r>
              <a:rPr lang="en-US" sz="1900" dirty="0" err="1"/>
              <a:t>niskoj</a:t>
            </a:r>
            <a:r>
              <a:rPr lang="en-US" sz="1900" dirty="0"/>
              <a:t>) </a:t>
            </a:r>
            <a:r>
              <a:rPr lang="en-US" sz="1900" dirty="0" err="1"/>
              <a:t>vlažnosti</a:t>
            </a:r>
            <a:r>
              <a:rPr lang="en-US" sz="1900" dirty="0"/>
              <a:t> </a:t>
            </a:r>
            <a:r>
              <a:rPr lang="en-US" sz="1900" dirty="0" err="1"/>
              <a:t>kristali</a:t>
            </a:r>
            <a:r>
              <a:rPr lang="en-US" sz="1900" dirty="0"/>
              <a:t> </a:t>
            </a:r>
            <a:r>
              <a:rPr lang="en-US" sz="1900" dirty="0" err="1"/>
              <a:t>ostaju</a:t>
            </a:r>
            <a:r>
              <a:rPr lang="en-US" sz="1900" dirty="0"/>
              <a:t> </a:t>
            </a:r>
            <a:r>
              <a:rPr lang="en-US" sz="1900" dirty="0" err="1"/>
              <a:t>nepromenjeni</a:t>
            </a:r>
            <a:r>
              <a:rPr lang="en-US" sz="1900" dirty="0"/>
              <a:t>.</a:t>
            </a:r>
            <a:endParaRPr lang="sr-Latn-RS" sz="1900" dirty="0"/>
          </a:p>
          <a:p>
            <a:pPr algn="just"/>
            <a:endParaRPr lang="en-US" sz="1900" dirty="0"/>
          </a:p>
          <a:p>
            <a:pPr algn="just"/>
            <a:r>
              <a:rPr lang="en-US" sz="1900" b="1" dirty="0" err="1"/>
              <a:t>Strane</a:t>
            </a:r>
            <a:r>
              <a:rPr lang="en-US" sz="1900" b="1" dirty="0"/>
              <a:t> </a:t>
            </a:r>
            <a:r>
              <a:rPr lang="en-US" sz="1900" b="1" dirty="0" err="1"/>
              <a:t>primese</a:t>
            </a:r>
            <a:r>
              <a:rPr lang="en-US" sz="1900" b="1" dirty="0"/>
              <a:t> </a:t>
            </a:r>
            <a:r>
              <a:rPr lang="en-US" sz="1900" dirty="0"/>
              <a:t>u </a:t>
            </a:r>
            <a:r>
              <a:rPr lang="en-US" sz="1900" dirty="0" err="1"/>
              <a:t>kvalitetnom</a:t>
            </a:r>
            <a:r>
              <a:rPr lang="en-US" sz="1900" dirty="0"/>
              <a:t> </a:t>
            </a:r>
            <a:r>
              <a:rPr lang="en-US" sz="1900" dirty="0" err="1"/>
              <a:t>senu</a:t>
            </a:r>
            <a:r>
              <a:rPr lang="en-US" sz="1900" dirty="0"/>
              <a:t> </a:t>
            </a:r>
            <a:r>
              <a:rPr lang="en-US" sz="1900" dirty="0" err="1"/>
              <a:t>mogu</a:t>
            </a:r>
            <a:r>
              <a:rPr lang="en-US" sz="1900" dirty="0"/>
              <a:t> </a:t>
            </a:r>
            <a:r>
              <a:rPr lang="en-US" sz="1900" dirty="0" err="1"/>
              <a:t>biti</a:t>
            </a:r>
            <a:r>
              <a:rPr lang="en-US" sz="1900" dirty="0"/>
              <a:t> </a:t>
            </a:r>
            <a:r>
              <a:rPr lang="en-US" sz="1900" dirty="0" err="1"/>
              <a:t>prisutne</a:t>
            </a:r>
            <a:r>
              <a:rPr lang="en-US" sz="1900" dirty="0"/>
              <a:t> </a:t>
            </a:r>
            <a:r>
              <a:rPr lang="en-US" sz="1900" dirty="0" err="1"/>
              <a:t>samo</a:t>
            </a:r>
            <a:r>
              <a:rPr lang="en-US" sz="1900" dirty="0"/>
              <a:t> u </a:t>
            </a:r>
            <a:r>
              <a:rPr lang="en-US" sz="1900" dirty="0" err="1"/>
              <a:t>neznatnoj</a:t>
            </a:r>
            <a:r>
              <a:rPr lang="en-US" sz="1900" dirty="0"/>
              <a:t> </a:t>
            </a:r>
            <a:r>
              <a:rPr lang="en-US" sz="1900" dirty="0" err="1"/>
              <a:t>količini</a:t>
            </a:r>
            <a:r>
              <a:rPr lang="en-US" sz="1900" dirty="0"/>
              <a:t>. Od </a:t>
            </a:r>
            <a:r>
              <a:rPr lang="en-US" sz="1900" dirty="0" err="1"/>
              <a:t>neorganskih</a:t>
            </a:r>
            <a:r>
              <a:rPr lang="en-US" sz="1900" dirty="0"/>
              <a:t> </a:t>
            </a:r>
            <a:r>
              <a:rPr lang="en-US" sz="1900" dirty="0" err="1"/>
              <a:t>primesa</a:t>
            </a:r>
            <a:r>
              <a:rPr lang="en-US" sz="1900" dirty="0"/>
              <a:t> u </a:t>
            </a:r>
            <a:r>
              <a:rPr lang="en-US" sz="1900" dirty="0" err="1"/>
              <a:t>senu</a:t>
            </a:r>
            <a:r>
              <a:rPr lang="en-US" sz="1900" dirty="0"/>
              <a:t> </a:t>
            </a:r>
            <a:r>
              <a:rPr lang="en-US" sz="1900" dirty="0" err="1"/>
              <a:t>mogu</a:t>
            </a:r>
            <a:r>
              <a:rPr lang="en-US" sz="1900" dirty="0"/>
              <a:t> se </a:t>
            </a:r>
            <a:r>
              <a:rPr lang="en-US" sz="1900" dirty="0" err="1"/>
              <a:t>naći</a:t>
            </a:r>
            <a:r>
              <a:rPr lang="en-US" sz="1900" dirty="0"/>
              <a:t>: </a:t>
            </a:r>
            <a:r>
              <a:rPr lang="en-US" sz="1900" dirty="0" err="1"/>
              <a:t>pesak</a:t>
            </a:r>
            <a:r>
              <a:rPr lang="en-US" sz="1900" dirty="0"/>
              <a:t>, </a:t>
            </a:r>
            <a:r>
              <a:rPr lang="en-US" sz="1900" dirty="0" err="1"/>
              <a:t>zemlja</a:t>
            </a:r>
            <a:r>
              <a:rPr lang="en-US" sz="1900" dirty="0"/>
              <a:t>, </a:t>
            </a:r>
            <a:r>
              <a:rPr lang="en-US" sz="1900" dirty="0" err="1"/>
              <a:t>razni</a:t>
            </a:r>
            <a:r>
              <a:rPr lang="en-US" sz="1900" dirty="0"/>
              <a:t> </a:t>
            </a:r>
            <a:r>
              <a:rPr lang="en-US" sz="1900" dirty="0" err="1"/>
              <a:t>gvozdeni</a:t>
            </a:r>
            <a:r>
              <a:rPr lang="en-US" sz="1900" dirty="0"/>
              <a:t> </a:t>
            </a:r>
            <a:r>
              <a:rPr lang="en-US" sz="1900" dirty="0" err="1"/>
              <a:t>predmeti</a:t>
            </a:r>
            <a:r>
              <a:rPr lang="en-US" sz="1900" dirty="0"/>
              <a:t>, </a:t>
            </a:r>
            <a:r>
              <a:rPr lang="en-US" sz="1900" dirty="0" err="1"/>
              <a:t>neorganski</a:t>
            </a:r>
            <a:r>
              <a:rPr lang="en-US" sz="1900" dirty="0"/>
              <a:t> </a:t>
            </a:r>
            <a:r>
              <a:rPr lang="en-US" sz="1900" dirty="0" err="1"/>
              <a:t>otrovi</a:t>
            </a:r>
            <a:r>
              <a:rPr lang="en-US" sz="1900" dirty="0"/>
              <a:t> (</a:t>
            </a:r>
            <a:r>
              <a:rPr lang="en-US" sz="1900" dirty="0" err="1"/>
              <a:t>preparati</a:t>
            </a:r>
            <a:r>
              <a:rPr lang="en-US" sz="1900" dirty="0"/>
              <a:t> za </a:t>
            </a:r>
            <a:r>
              <a:rPr lang="en-US" sz="1900" dirty="0" err="1"/>
              <a:t>zaprašivanje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bazi</a:t>
            </a:r>
            <a:r>
              <a:rPr lang="en-US" sz="1900" dirty="0"/>
              <a:t> </a:t>
            </a:r>
            <a:r>
              <a:rPr lang="en-US" sz="1900" dirty="0" err="1"/>
              <a:t>arsena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žive</a:t>
            </a:r>
            <a:r>
              <a:rPr lang="en-US" sz="1900" dirty="0"/>
              <a:t>)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veštačka</a:t>
            </a:r>
            <a:r>
              <a:rPr lang="en-US" sz="1900" dirty="0"/>
              <a:t> </a:t>
            </a:r>
            <a:r>
              <a:rPr lang="en-US" sz="1900" dirty="0" err="1"/>
              <a:t>đubriva</a:t>
            </a:r>
            <a:r>
              <a:rPr lang="en-US" sz="1900" dirty="0"/>
              <a:t>. </a:t>
            </a:r>
            <a:r>
              <a:rPr lang="en-US" sz="1900" dirty="0" err="1"/>
              <a:t>Organske</a:t>
            </a:r>
            <a:r>
              <a:rPr lang="en-US" sz="1900" dirty="0"/>
              <a:t> </a:t>
            </a:r>
            <a:r>
              <a:rPr lang="en-US" sz="1900" dirty="0" err="1"/>
              <a:t>primese</a:t>
            </a:r>
            <a:r>
              <a:rPr lang="en-US" sz="1900" dirty="0"/>
              <a:t> </a:t>
            </a:r>
            <a:r>
              <a:rPr lang="en-US" sz="1900" dirty="0" err="1"/>
              <a:t>mogu</a:t>
            </a:r>
            <a:r>
              <a:rPr lang="en-US" sz="1900" dirty="0"/>
              <a:t> </a:t>
            </a:r>
            <a:r>
              <a:rPr lang="en-US" sz="1900" dirty="0" err="1"/>
              <a:t>biti</a:t>
            </a:r>
            <a:r>
              <a:rPr lang="en-US" sz="1900" dirty="0"/>
              <a:t>: </a:t>
            </a:r>
            <a:r>
              <a:rPr lang="en-US" sz="1900" dirty="0" err="1"/>
              <a:t>otrovne</a:t>
            </a:r>
            <a:r>
              <a:rPr lang="en-US" sz="1900" dirty="0"/>
              <a:t>, </a:t>
            </a:r>
            <a:r>
              <a:rPr lang="en-US" sz="1900" dirty="0" err="1"/>
              <a:t>štetne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depresivne</a:t>
            </a:r>
            <a:r>
              <a:rPr lang="en-US" sz="1900" dirty="0"/>
              <a:t> </a:t>
            </a:r>
            <a:r>
              <a:rPr lang="en-US" sz="1900" dirty="0" err="1"/>
              <a:t>biljke</a:t>
            </a:r>
            <a:r>
              <a:rPr lang="en-US" sz="1900" dirty="0"/>
              <a:t>, </a:t>
            </a:r>
            <a:r>
              <a:rPr lang="en-US" sz="1900" dirty="0" err="1"/>
              <a:t>druge</a:t>
            </a:r>
            <a:r>
              <a:rPr lang="en-US" sz="1900" dirty="0"/>
              <a:t> </a:t>
            </a:r>
            <a:r>
              <a:rPr lang="en-US" sz="1900" dirty="0" err="1"/>
              <a:t>biljke</a:t>
            </a:r>
            <a:r>
              <a:rPr lang="en-US" sz="1900" dirty="0"/>
              <a:t> </a:t>
            </a:r>
            <a:r>
              <a:rPr lang="en-US" sz="1900" dirty="0" err="1"/>
              <a:t>koje</a:t>
            </a:r>
            <a:r>
              <a:rPr lang="en-US" sz="1900" dirty="0"/>
              <a:t> po </a:t>
            </a:r>
            <a:r>
              <a:rPr lang="en-US" sz="1900" dirty="0" err="1"/>
              <a:t>klasifikaciji</a:t>
            </a:r>
            <a:r>
              <a:rPr lang="en-US" sz="1900" dirty="0"/>
              <a:t> ne </a:t>
            </a:r>
            <a:r>
              <a:rPr lang="en-US" sz="1900" dirty="0" err="1"/>
              <a:t>pripadaju</a:t>
            </a:r>
            <a:r>
              <a:rPr lang="en-US" sz="1900" dirty="0"/>
              <a:t> </a:t>
            </a:r>
            <a:r>
              <a:rPr lang="en-US" sz="1900" dirty="0" err="1"/>
              <a:t>datoj</a:t>
            </a:r>
            <a:r>
              <a:rPr lang="en-US" sz="1900" dirty="0"/>
              <a:t> (</a:t>
            </a:r>
            <a:r>
              <a:rPr lang="en-US" sz="1900" dirty="0" err="1"/>
              <a:t>analiziranoj</a:t>
            </a:r>
            <a:r>
              <a:rPr lang="en-US" sz="1900" dirty="0"/>
              <a:t>) </a:t>
            </a:r>
            <a:r>
              <a:rPr lang="en-US" sz="1900" dirty="0" err="1"/>
              <a:t>vrsti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time </a:t>
            </a:r>
            <a:r>
              <a:rPr lang="en-US" sz="1900" dirty="0" err="1"/>
              <a:t>smanjuju</a:t>
            </a:r>
            <a:r>
              <a:rPr lang="en-US" sz="1900" dirty="0"/>
              <a:t> </a:t>
            </a:r>
            <a:r>
              <a:rPr lang="en-US" sz="1900" dirty="0" err="1"/>
              <a:t>hranljivu</a:t>
            </a:r>
            <a:r>
              <a:rPr lang="en-US" sz="1900" dirty="0"/>
              <a:t> </a:t>
            </a:r>
            <a:r>
              <a:rPr lang="en-US" sz="1900" dirty="0" err="1"/>
              <a:t>vrednost</a:t>
            </a:r>
            <a:r>
              <a:rPr lang="en-US" sz="1900" dirty="0"/>
              <a:t>, </a:t>
            </a:r>
            <a:r>
              <a:rPr lang="en-US" sz="1900" dirty="0" err="1"/>
              <a:t>životinjski</a:t>
            </a:r>
            <a:r>
              <a:rPr lang="en-US" sz="1900" dirty="0"/>
              <a:t> </a:t>
            </a:r>
            <a:r>
              <a:rPr lang="en-US" sz="1900" dirty="0" err="1"/>
              <a:t>leševi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njihovi</a:t>
            </a:r>
            <a:r>
              <a:rPr lang="en-US" sz="1900" dirty="0"/>
              <a:t> </a:t>
            </a:r>
            <a:r>
              <a:rPr lang="en-US" sz="1900" dirty="0" err="1"/>
              <a:t>delovi</a:t>
            </a:r>
            <a:r>
              <a:rPr lang="en-US" sz="1900" dirty="0"/>
              <a:t>, </a:t>
            </a:r>
            <a:r>
              <a:rPr lang="en-US" sz="1900" dirty="0" err="1"/>
              <a:t>kao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delovi</a:t>
            </a:r>
            <a:r>
              <a:rPr lang="en-US" sz="1900" dirty="0"/>
              <a:t> </a:t>
            </a:r>
            <a:r>
              <a:rPr lang="en-US" sz="1900" dirty="0" err="1"/>
              <a:t>istih</a:t>
            </a:r>
            <a:r>
              <a:rPr lang="en-US" sz="1900" dirty="0"/>
              <a:t> </a:t>
            </a:r>
            <a:r>
              <a:rPr lang="en-US" sz="1900" dirty="0" err="1"/>
              <a:t>ili</a:t>
            </a:r>
            <a:r>
              <a:rPr lang="en-US" sz="1900" dirty="0"/>
              <a:t> </a:t>
            </a:r>
            <a:r>
              <a:rPr lang="en-US" sz="1900" dirty="0" err="1"/>
              <a:t>drugih</a:t>
            </a:r>
            <a:r>
              <a:rPr lang="en-US" sz="1900" dirty="0"/>
              <a:t> </a:t>
            </a:r>
            <a:r>
              <a:rPr lang="en-US" sz="1900" dirty="0" err="1"/>
              <a:t>biljaka</a:t>
            </a:r>
            <a:r>
              <a:rPr lang="en-US" sz="1900" dirty="0"/>
              <a:t> </a:t>
            </a:r>
            <a:r>
              <a:rPr lang="en-US" sz="1900" dirty="0" err="1"/>
              <a:t>koji</a:t>
            </a:r>
            <a:r>
              <a:rPr lang="en-US" sz="1900" dirty="0"/>
              <a:t> </a:t>
            </a:r>
            <a:r>
              <a:rPr lang="en-US" sz="1900" dirty="0" err="1"/>
              <a:t>izazivaju</a:t>
            </a:r>
            <a:r>
              <a:rPr lang="en-US" sz="1900" dirty="0"/>
              <a:t> </a:t>
            </a:r>
            <a:r>
              <a:rPr lang="en-US" sz="1900" dirty="0" err="1"/>
              <a:t>mehaničke</a:t>
            </a:r>
            <a:r>
              <a:rPr lang="en-US" sz="1900" dirty="0"/>
              <a:t> </a:t>
            </a:r>
            <a:r>
              <a:rPr lang="en-US" sz="1900" dirty="0" err="1"/>
              <a:t>ozlede</a:t>
            </a:r>
            <a:r>
              <a:rPr lang="en-US" sz="1900" dirty="0"/>
              <a:t> (</a:t>
            </a:r>
            <a:r>
              <a:rPr lang="en-US" sz="1900" dirty="0" err="1"/>
              <a:t>trnje</a:t>
            </a:r>
            <a:r>
              <a:rPr lang="en-US" sz="1900" dirty="0"/>
              <a:t>, </a:t>
            </a:r>
            <a:r>
              <a:rPr lang="en-US" sz="1900" dirty="0" err="1"/>
              <a:t>šiblje</a:t>
            </a:r>
            <a:r>
              <a:rPr lang="en-US" sz="1900" dirty="0"/>
              <a:t>, </a:t>
            </a:r>
            <a:r>
              <a:rPr lang="en-US" sz="1900" dirty="0" err="1"/>
              <a:t>parčad</a:t>
            </a:r>
            <a:r>
              <a:rPr lang="en-US" sz="1900" dirty="0"/>
              <a:t> </a:t>
            </a:r>
            <a:r>
              <a:rPr lang="en-US" sz="1900" dirty="0" err="1"/>
              <a:t>drveta</a:t>
            </a:r>
            <a:r>
              <a:rPr lang="en-US" sz="1900" dirty="0"/>
              <a:t>). </a:t>
            </a:r>
            <a:r>
              <a:rPr lang="en-US" sz="1900" dirty="0" err="1"/>
              <a:t>Upotrebljivost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 u </a:t>
            </a:r>
            <a:r>
              <a:rPr lang="en-US" sz="1900" dirty="0" err="1"/>
              <a:t>kome</a:t>
            </a:r>
            <a:r>
              <a:rPr lang="en-US" sz="1900" dirty="0"/>
              <a:t> se </a:t>
            </a:r>
            <a:r>
              <a:rPr lang="en-US" sz="1900" dirty="0" err="1"/>
              <a:t>nalaze</a:t>
            </a:r>
            <a:r>
              <a:rPr lang="en-US" sz="1900" dirty="0"/>
              <a:t> </a:t>
            </a:r>
            <a:r>
              <a:rPr lang="en-US" sz="1900" dirty="0" err="1"/>
              <a:t>strane</a:t>
            </a:r>
            <a:r>
              <a:rPr lang="en-US" sz="1900" dirty="0"/>
              <a:t> </a:t>
            </a:r>
            <a:r>
              <a:rPr lang="en-US" sz="1900" dirty="0" err="1"/>
              <a:t>primese</a:t>
            </a:r>
            <a:r>
              <a:rPr lang="en-US" sz="1900" dirty="0"/>
              <a:t> </a:t>
            </a:r>
            <a:r>
              <a:rPr lang="en-US" sz="1900" dirty="0" err="1"/>
              <a:t>zavisi</a:t>
            </a:r>
            <a:r>
              <a:rPr lang="en-US" sz="1900" dirty="0"/>
              <a:t> od </a:t>
            </a:r>
            <a:r>
              <a:rPr lang="en-US" sz="1900" dirty="0" err="1"/>
              <a:t>njihove</a:t>
            </a:r>
            <a:r>
              <a:rPr lang="en-US" sz="1900" dirty="0"/>
              <a:t> </a:t>
            </a:r>
            <a:r>
              <a:rPr lang="en-US" sz="1900" dirty="0" err="1"/>
              <a:t>vrste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količine</a:t>
            </a:r>
            <a:r>
              <a:rPr lang="en-US" sz="1900" dirty="0"/>
              <a:t>. </a:t>
            </a:r>
            <a:r>
              <a:rPr lang="en-US" sz="1900" dirty="0" err="1"/>
              <a:t>Prisustvo</a:t>
            </a:r>
            <a:r>
              <a:rPr lang="en-US" sz="1900" dirty="0"/>
              <a:t> </a:t>
            </a:r>
            <a:r>
              <a:rPr lang="en-US" sz="1900" dirty="0" err="1"/>
              <a:t>peska</a:t>
            </a:r>
            <a:r>
              <a:rPr lang="en-US" sz="1900" dirty="0"/>
              <a:t>, </a:t>
            </a:r>
            <a:r>
              <a:rPr lang="en-US" sz="1900" dirty="0" err="1"/>
              <a:t>zemlje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mulja</a:t>
            </a:r>
            <a:r>
              <a:rPr lang="en-US" sz="1900" dirty="0"/>
              <a:t> </a:t>
            </a:r>
            <a:r>
              <a:rPr lang="en-US" sz="1900" dirty="0" err="1"/>
              <a:t>dozvoljeno</a:t>
            </a:r>
            <a:r>
              <a:rPr lang="en-US" sz="1900" dirty="0"/>
              <a:t> je u </a:t>
            </a:r>
            <a:r>
              <a:rPr lang="en-US" sz="1900" dirty="0" err="1"/>
              <a:t>količini</a:t>
            </a:r>
            <a:r>
              <a:rPr lang="en-US" sz="1900" dirty="0"/>
              <a:t> </a:t>
            </a:r>
            <a:r>
              <a:rPr lang="en-US" sz="1900" dirty="0" err="1"/>
              <a:t>oko</a:t>
            </a:r>
            <a:r>
              <a:rPr lang="en-US" sz="1900" dirty="0"/>
              <a:t> 2-3%, </a:t>
            </a:r>
            <a:r>
              <a:rPr lang="en-US" sz="1900" dirty="0" err="1"/>
              <a:t>dok</a:t>
            </a:r>
            <a:r>
              <a:rPr lang="en-US" sz="1900" dirty="0"/>
              <a:t> </a:t>
            </a:r>
            <a:r>
              <a:rPr lang="en-US" sz="1900" dirty="0" err="1"/>
              <a:t>prisustvo</a:t>
            </a:r>
            <a:r>
              <a:rPr lang="en-US" sz="1900" dirty="0"/>
              <a:t> </a:t>
            </a:r>
            <a:r>
              <a:rPr lang="en-US" sz="1900" dirty="0" err="1"/>
              <a:t>veće</a:t>
            </a:r>
            <a:r>
              <a:rPr lang="en-US" sz="1900" dirty="0"/>
              <a:t> </a:t>
            </a:r>
            <a:r>
              <a:rPr lang="en-US" sz="1900" dirty="0" err="1"/>
              <a:t>količine</a:t>
            </a:r>
            <a:r>
              <a:rPr lang="en-US" sz="1900" dirty="0"/>
              <a:t> </a:t>
            </a:r>
            <a:r>
              <a:rPr lang="en-US" sz="1900" dirty="0" err="1"/>
              <a:t>prašine</a:t>
            </a:r>
            <a:r>
              <a:rPr lang="en-US" sz="1900" dirty="0"/>
              <a:t> </a:t>
            </a:r>
            <a:r>
              <a:rPr lang="en-US" sz="1900" dirty="0" err="1"/>
              <a:t>obično</a:t>
            </a:r>
            <a:r>
              <a:rPr lang="en-US" sz="1900" dirty="0"/>
              <a:t> </a:t>
            </a:r>
            <a:r>
              <a:rPr lang="en-US" sz="1900" dirty="0" err="1"/>
              <a:t>predstavlja</a:t>
            </a:r>
            <a:r>
              <a:rPr lang="en-US" sz="1900" dirty="0"/>
              <a:t> </a:t>
            </a:r>
            <a:r>
              <a:rPr lang="en-US" sz="1900" dirty="0" err="1"/>
              <a:t>pokazatelj</a:t>
            </a:r>
            <a:r>
              <a:rPr lang="en-US" sz="1900" dirty="0"/>
              <a:t> </a:t>
            </a:r>
            <a:r>
              <a:rPr lang="en-US" sz="1900" dirty="0" err="1"/>
              <a:t>višegodišnjeg</a:t>
            </a:r>
            <a:r>
              <a:rPr lang="en-US" sz="1900" dirty="0"/>
              <a:t> </a:t>
            </a:r>
            <a:r>
              <a:rPr lang="en-US" sz="1900" dirty="0" err="1"/>
              <a:t>čuvanja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. Seno </a:t>
            </a:r>
            <a:r>
              <a:rPr lang="en-US" sz="1900" dirty="0" err="1"/>
              <a:t>koje</a:t>
            </a:r>
            <a:r>
              <a:rPr lang="en-US" sz="1900" dirty="0"/>
              <a:t> </a:t>
            </a:r>
            <a:r>
              <a:rPr lang="en-US" sz="1900" dirty="0" err="1"/>
              <a:t>sadrži</a:t>
            </a:r>
            <a:r>
              <a:rPr lang="en-US" sz="1900" dirty="0"/>
              <a:t> </a:t>
            </a:r>
            <a:r>
              <a:rPr lang="en-US" sz="1900" dirty="0" err="1"/>
              <a:t>oštre</a:t>
            </a:r>
            <a:r>
              <a:rPr lang="en-US" sz="1900" dirty="0"/>
              <a:t> </a:t>
            </a:r>
            <a:r>
              <a:rPr lang="en-US" sz="1900" dirty="0" err="1"/>
              <a:t>predmete</a:t>
            </a:r>
            <a:r>
              <a:rPr lang="en-US" sz="1900" dirty="0"/>
              <a:t> </a:t>
            </a:r>
            <a:r>
              <a:rPr lang="en-US" sz="1900" dirty="0" err="1"/>
              <a:t>može</a:t>
            </a:r>
            <a:r>
              <a:rPr lang="en-US" sz="1900" dirty="0"/>
              <a:t> se </a:t>
            </a:r>
            <a:r>
              <a:rPr lang="en-US" sz="1900" dirty="0" err="1"/>
              <a:t>koristi</a:t>
            </a:r>
            <a:r>
              <a:rPr lang="en-US" sz="1900" dirty="0"/>
              <a:t> </a:t>
            </a:r>
            <a:r>
              <a:rPr lang="en-US" sz="1900" dirty="0" err="1"/>
              <a:t>tek</a:t>
            </a:r>
            <a:r>
              <a:rPr lang="en-US" sz="1900" dirty="0"/>
              <a:t> </a:t>
            </a:r>
            <a:r>
              <a:rPr lang="en-US" sz="1900" dirty="0" err="1"/>
              <a:t>posle</a:t>
            </a:r>
            <a:r>
              <a:rPr lang="en-US" sz="1900" dirty="0"/>
              <a:t> </a:t>
            </a:r>
            <a:r>
              <a:rPr lang="en-US" sz="1900" dirty="0" err="1"/>
              <a:t>njihovog</a:t>
            </a:r>
            <a:r>
              <a:rPr lang="en-US" sz="1900" dirty="0"/>
              <a:t> </a:t>
            </a:r>
            <a:r>
              <a:rPr lang="en-US" sz="1900" dirty="0" err="1"/>
              <a:t>odstranjivanja</a:t>
            </a:r>
            <a:r>
              <a:rPr lang="en-US" sz="1900" dirty="0"/>
              <a:t>. </a:t>
            </a:r>
            <a:r>
              <a:rPr lang="en-US" sz="1900" dirty="0" err="1"/>
              <a:t>Prisustvo</a:t>
            </a:r>
            <a:r>
              <a:rPr lang="en-US" sz="1900" dirty="0"/>
              <a:t> </a:t>
            </a:r>
            <a:r>
              <a:rPr lang="en-US" sz="1900" dirty="0" err="1"/>
              <a:t>otrovnih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drugih</a:t>
            </a:r>
            <a:r>
              <a:rPr lang="en-US" sz="1900" dirty="0"/>
              <a:t> </a:t>
            </a:r>
            <a:r>
              <a:rPr lang="en-US" sz="1900" dirty="0" err="1"/>
              <a:t>štetnih</a:t>
            </a:r>
            <a:r>
              <a:rPr lang="en-US" sz="1900" dirty="0"/>
              <a:t> </a:t>
            </a:r>
            <a:r>
              <a:rPr lang="en-US" sz="1900" dirty="0" err="1"/>
              <a:t>biljaka</a:t>
            </a:r>
            <a:r>
              <a:rPr lang="en-US" sz="1900" dirty="0"/>
              <a:t>, </a:t>
            </a:r>
            <a:r>
              <a:rPr lang="en-US" sz="1900" dirty="0" err="1"/>
              <a:t>kao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neorganskih</a:t>
            </a:r>
            <a:r>
              <a:rPr lang="en-US" sz="1900" dirty="0"/>
              <a:t> </a:t>
            </a:r>
            <a:r>
              <a:rPr lang="en-US" sz="1900" dirty="0" err="1"/>
              <a:t>toksina</a:t>
            </a:r>
            <a:r>
              <a:rPr lang="en-US" sz="1900" dirty="0"/>
              <a:t> </a:t>
            </a:r>
            <a:r>
              <a:rPr lang="en-US" sz="1900" dirty="0" err="1"/>
              <a:t>đubriva</a:t>
            </a:r>
            <a:r>
              <a:rPr lang="en-US" sz="1900" dirty="0"/>
              <a:t>, </a:t>
            </a:r>
            <a:r>
              <a:rPr lang="en-US" sz="1900" dirty="0" err="1"/>
              <a:t>nije</a:t>
            </a:r>
            <a:r>
              <a:rPr lang="en-US" sz="1900" dirty="0"/>
              <a:t> </a:t>
            </a:r>
            <a:r>
              <a:rPr lang="en-US" sz="1900" dirty="0" err="1"/>
              <a:t>dozvoljeno</a:t>
            </a:r>
            <a:r>
              <a:rPr lang="en-US" sz="1900" dirty="0"/>
              <a:t> u </a:t>
            </a:r>
            <a:r>
              <a:rPr lang="en-US" sz="1900" dirty="0" err="1"/>
              <a:t>senu</a:t>
            </a:r>
            <a:r>
              <a:rPr lang="en-US" sz="1900" dirty="0"/>
              <a:t> </a:t>
            </a:r>
            <a:r>
              <a:rPr lang="en-US" sz="1900" dirty="0" err="1"/>
              <a:t>koje</a:t>
            </a:r>
            <a:r>
              <a:rPr lang="en-US" sz="1900" dirty="0"/>
              <a:t> se </a:t>
            </a:r>
            <a:r>
              <a:rPr lang="en-US" sz="1900" dirty="0" err="1"/>
              <a:t>koristi</a:t>
            </a:r>
            <a:r>
              <a:rPr lang="en-US" sz="1900" dirty="0"/>
              <a:t> za </a:t>
            </a:r>
            <a:r>
              <a:rPr lang="en-US" sz="1900" dirty="0" err="1"/>
              <a:t>ishranu</a:t>
            </a:r>
            <a:r>
              <a:rPr lang="en-US" sz="1900" dirty="0"/>
              <a:t> </a:t>
            </a:r>
            <a:r>
              <a:rPr lang="en-US" sz="1900" dirty="0" err="1"/>
              <a:t>životinja</a:t>
            </a:r>
            <a:r>
              <a:rPr lang="en-US" sz="1900" dirty="0"/>
              <a:t>. </a:t>
            </a:r>
          </a:p>
          <a:p>
            <a:pPr algn="just"/>
            <a:r>
              <a:rPr lang="en-US" sz="1900" dirty="0"/>
              <a:t>U </a:t>
            </a:r>
            <a:r>
              <a:rPr lang="en-US" sz="1900" dirty="0" err="1"/>
              <a:t>senu</a:t>
            </a:r>
            <a:r>
              <a:rPr lang="en-US" sz="1900" dirty="0"/>
              <a:t> </a:t>
            </a:r>
            <a:r>
              <a:rPr lang="en-US" sz="1900" dirty="0" err="1"/>
              <a:t>sa</a:t>
            </a:r>
            <a:r>
              <a:rPr lang="en-US" sz="1900" dirty="0"/>
              <a:t> </a:t>
            </a:r>
            <a:r>
              <a:rPr lang="en-US" sz="1900" dirty="0" err="1"/>
              <a:t>nešto</a:t>
            </a:r>
            <a:r>
              <a:rPr lang="en-US" sz="1900" dirty="0"/>
              <a:t> </a:t>
            </a:r>
            <a:r>
              <a:rPr lang="en-US" sz="1900" dirty="0" err="1"/>
              <a:t>povećanim</a:t>
            </a:r>
            <a:r>
              <a:rPr lang="en-US" sz="1900" dirty="0"/>
              <a:t> </a:t>
            </a:r>
            <a:r>
              <a:rPr lang="en-US" sz="1900" dirty="0" err="1"/>
              <a:t>sadržajem</a:t>
            </a:r>
            <a:r>
              <a:rPr lang="en-US" sz="1900" dirty="0"/>
              <a:t> </a:t>
            </a:r>
            <a:r>
              <a:rPr lang="en-US" sz="1900" dirty="0" err="1"/>
              <a:t>vlage</a:t>
            </a:r>
            <a:r>
              <a:rPr lang="en-US" sz="1900" dirty="0"/>
              <a:t> </a:t>
            </a:r>
            <a:r>
              <a:rPr lang="en-US" sz="1900" dirty="0" err="1"/>
              <a:t>može</a:t>
            </a:r>
            <a:r>
              <a:rPr lang="en-US" sz="1900" dirty="0"/>
              <a:t> se </a:t>
            </a:r>
            <a:r>
              <a:rPr lang="en-US" sz="1900" dirty="0" err="1"/>
              <a:t>utvrditi</a:t>
            </a:r>
            <a:r>
              <a:rPr lang="en-US" sz="1900" dirty="0"/>
              <a:t> </a:t>
            </a:r>
            <a:r>
              <a:rPr lang="en-US" sz="1900" dirty="0" err="1"/>
              <a:t>prisustvo</a:t>
            </a:r>
            <a:r>
              <a:rPr lang="en-US" sz="1900" dirty="0"/>
              <a:t> </a:t>
            </a:r>
            <a:r>
              <a:rPr lang="en-US" sz="1900" dirty="0" err="1"/>
              <a:t>gljivica</a:t>
            </a:r>
            <a:r>
              <a:rPr lang="en-US" sz="1900" dirty="0"/>
              <a:t> </a:t>
            </a:r>
            <a:r>
              <a:rPr lang="en-US" sz="1900" dirty="0" err="1"/>
              <a:t>plesni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to </a:t>
            </a:r>
            <a:r>
              <a:rPr lang="en-US" sz="1900" dirty="0" err="1"/>
              <a:t>najčešće</a:t>
            </a:r>
            <a:r>
              <a:rPr lang="en-US" sz="1900" dirty="0"/>
              <a:t> </a:t>
            </a:r>
            <a:r>
              <a:rPr lang="en-US" sz="1900" dirty="0" err="1"/>
              <a:t>iz</a:t>
            </a:r>
            <a:r>
              <a:rPr lang="en-US" sz="1900" dirty="0"/>
              <a:t> </a:t>
            </a:r>
            <a:r>
              <a:rPr lang="en-US" sz="1900" dirty="0" err="1"/>
              <a:t>rodova</a:t>
            </a:r>
            <a:r>
              <a:rPr lang="en-US" sz="1900" dirty="0"/>
              <a:t> Penicillium, Mucor, Aspergillus </a:t>
            </a:r>
            <a:r>
              <a:rPr lang="en-US" sz="1900" dirty="0" err="1"/>
              <a:t>i</a:t>
            </a:r>
            <a:r>
              <a:rPr lang="en-US" sz="1900" dirty="0"/>
              <a:t> Fusarium. </a:t>
            </a:r>
            <a:r>
              <a:rPr lang="en-US" sz="1900" dirty="0" err="1"/>
              <a:t>Takvo</a:t>
            </a:r>
            <a:r>
              <a:rPr lang="en-US" sz="1900" dirty="0"/>
              <a:t> </a:t>
            </a:r>
            <a:r>
              <a:rPr lang="en-US" sz="1900" dirty="0" err="1"/>
              <a:t>seno</a:t>
            </a:r>
            <a:r>
              <a:rPr lang="en-US" sz="1900" dirty="0"/>
              <a:t> </a:t>
            </a:r>
            <a:r>
              <a:rPr lang="en-US" sz="1900" dirty="0" err="1"/>
              <a:t>ima</a:t>
            </a:r>
            <a:r>
              <a:rPr lang="en-US" sz="1900" dirty="0"/>
              <a:t> </a:t>
            </a:r>
            <a:r>
              <a:rPr lang="en-US" sz="1900" dirty="0" err="1"/>
              <a:t>neprijatan</a:t>
            </a:r>
            <a:r>
              <a:rPr lang="en-US" sz="1900" dirty="0"/>
              <a:t> </a:t>
            </a:r>
            <a:r>
              <a:rPr lang="en-US" sz="1900" dirty="0" err="1"/>
              <a:t>miris</a:t>
            </a:r>
            <a:r>
              <a:rPr lang="en-US" sz="1900" dirty="0"/>
              <a:t>,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njemu</a:t>
            </a:r>
            <a:r>
              <a:rPr lang="en-US" sz="1900" dirty="0"/>
              <a:t> se vide </a:t>
            </a:r>
            <a:r>
              <a:rPr lang="en-US" sz="1900" dirty="0" err="1"/>
              <a:t>bele</a:t>
            </a:r>
            <a:r>
              <a:rPr lang="en-US" sz="1900" dirty="0"/>
              <a:t>, </a:t>
            </a:r>
            <a:r>
              <a:rPr lang="en-US" sz="1900" dirty="0" err="1"/>
              <a:t>sive</a:t>
            </a:r>
            <a:r>
              <a:rPr lang="en-US" sz="1900" dirty="0"/>
              <a:t> </a:t>
            </a:r>
            <a:r>
              <a:rPr lang="en-US" sz="1900" dirty="0" err="1"/>
              <a:t>ili</a:t>
            </a:r>
            <a:r>
              <a:rPr lang="en-US" sz="1900" dirty="0"/>
              <a:t> </a:t>
            </a:r>
            <a:r>
              <a:rPr lang="en-US" sz="1900" dirty="0" err="1"/>
              <a:t>zelene</a:t>
            </a:r>
            <a:r>
              <a:rPr lang="en-US" sz="1900" dirty="0"/>
              <a:t> </a:t>
            </a:r>
            <a:r>
              <a:rPr lang="en-US" sz="1900" dirty="0" err="1"/>
              <a:t>površine</a:t>
            </a:r>
            <a:r>
              <a:rPr lang="en-US" sz="1900" dirty="0"/>
              <a:t> </a:t>
            </a:r>
            <a:r>
              <a:rPr lang="en-US" sz="1900" dirty="0" err="1"/>
              <a:t>različitog</a:t>
            </a:r>
            <a:r>
              <a:rPr lang="en-US" sz="1900" dirty="0"/>
              <a:t> </a:t>
            </a:r>
            <a:r>
              <a:rPr lang="en-US" sz="1900" dirty="0" err="1"/>
              <a:t>oblika</a:t>
            </a:r>
            <a:r>
              <a:rPr lang="en-US" sz="1900" dirty="0"/>
              <a:t>. </a:t>
            </a:r>
            <a:r>
              <a:rPr lang="en-US" sz="1900" dirty="0" err="1"/>
              <a:t>Prisustvo</a:t>
            </a:r>
            <a:r>
              <a:rPr lang="en-US" sz="1900" dirty="0"/>
              <a:t> </a:t>
            </a:r>
            <a:r>
              <a:rPr lang="en-US" sz="1900" dirty="0" err="1"/>
              <a:t>plesni</a:t>
            </a:r>
            <a:r>
              <a:rPr lang="en-US" sz="1900" dirty="0"/>
              <a:t> </a:t>
            </a:r>
            <a:r>
              <a:rPr lang="en-US" sz="1900" dirty="0" err="1"/>
              <a:t>navodi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sumnju</a:t>
            </a:r>
            <a:r>
              <a:rPr lang="en-US" sz="1900" dirty="0"/>
              <a:t> da je </a:t>
            </a:r>
            <a:r>
              <a:rPr lang="en-US" sz="1900" dirty="0" err="1"/>
              <a:t>seno</a:t>
            </a:r>
            <a:r>
              <a:rPr lang="en-US" sz="1900" dirty="0"/>
              <a:t> </a:t>
            </a:r>
            <a:r>
              <a:rPr lang="en-US" sz="1900" dirty="0" err="1"/>
              <a:t>kontaminirano</a:t>
            </a:r>
            <a:r>
              <a:rPr lang="en-US" sz="1900" dirty="0"/>
              <a:t> </a:t>
            </a:r>
            <a:r>
              <a:rPr lang="en-US" sz="1900" dirty="0" err="1"/>
              <a:t>različitim</a:t>
            </a:r>
            <a:r>
              <a:rPr lang="en-US" sz="1900" dirty="0"/>
              <a:t> </a:t>
            </a:r>
            <a:r>
              <a:rPr lang="en-US" sz="1900" dirty="0" err="1"/>
              <a:t>vrstama</a:t>
            </a:r>
            <a:r>
              <a:rPr lang="en-US" sz="1900" dirty="0"/>
              <a:t> </a:t>
            </a:r>
            <a:r>
              <a:rPr lang="en-US" sz="1900" dirty="0" err="1"/>
              <a:t>mikotoksina</a:t>
            </a:r>
            <a:r>
              <a:rPr lang="en-US" sz="1900" dirty="0"/>
              <a:t>, </a:t>
            </a:r>
            <a:r>
              <a:rPr lang="en-US" sz="1900" dirty="0" err="1"/>
              <a:t>što</a:t>
            </a:r>
            <a:r>
              <a:rPr lang="en-US" sz="1900" dirty="0"/>
              <a:t> se </a:t>
            </a:r>
            <a:r>
              <a:rPr lang="en-US" sz="1900" dirty="0" err="1"/>
              <a:t>dokazuje</a:t>
            </a:r>
            <a:r>
              <a:rPr lang="en-US" sz="1900" dirty="0"/>
              <a:t> </a:t>
            </a:r>
            <a:r>
              <a:rPr lang="en-US" sz="1900" dirty="0" err="1"/>
              <a:t>laboratorijskim</a:t>
            </a:r>
            <a:r>
              <a:rPr lang="en-US" sz="1900" dirty="0"/>
              <a:t> </a:t>
            </a:r>
            <a:r>
              <a:rPr lang="en-US" sz="1900" dirty="0" err="1"/>
              <a:t>metodama</a:t>
            </a:r>
            <a:r>
              <a:rPr lang="en-US" sz="1900" dirty="0"/>
              <a:t>. </a:t>
            </a:r>
          </a:p>
          <a:p>
            <a:pPr algn="just"/>
            <a:r>
              <a:rPr lang="en-US" sz="1900" dirty="0"/>
              <a:t>Seno </a:t>
            </a:r>
            <a:r>
              <a:rPr lang="en-US" sz="1900" dirty="0" err="1"/>
              <a:t>može</a:t>
            </a:r>
            <a:r>
              <a:rPr lang="en-US" sz="1900" dirty="0"/>
              <a:t> da </a:t>
            </a:r>
            <a:r>
              <a:rPr lang="en-US" sz="1900" dirty="0" err="1"/>
              <a:t>bude</a:t>
            </a:r>
            <a:r>
              <a:rPr lang="en-US" sz="1900" dirty="0"/>
              <a:t> </a:t>
            </a:r>
            <a:r>
              <a:rPr lang="en-US" sz="1900" dirty="0" err="1"/>
              <a:t>infestirano</a:t>
            </a:r>
            <a:r>
              <a:rPr lang="en-US" sz="1900" dirty="0"/>
              <a:t> </a:t>
            </a:r>
            <a:r>
              <a:rPr lang="en-US" sz="1900" b="1" dirty="0" err="1"/>
              <a:t>parazitima</a:t>
            </a:r>
            <a:r>
              <a:rPr lang="en-US" sz="1900" dirty="0"/>
              <a:t> </a:t>
            </a:r>
            <a:r>
              <a:rPr lang="en-US" sz="1900" dirty="0" err="1"/>
              <a:t>koji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uzročnici</a:t>
            </a:r>
            <a:r>
              <a:rPr lang="en-US" sz="1900" dirty="0"/>
              <a:t> </a:t>
            </a:r>
            <a:r>
              <a:rPr lang="en-US" sz="1900" dirty="0" err="1"/>
              <a:t>parazitskih</a:t>
            </a:r>
            <a:r>
              <a:rPr lang="en-US" sz="1900" dirty="0"/>
              <a:t> </a:t>
            </a:r>
            <a:r>
              <a:rPr lang="en-US" sz="1900" dirty="0" err="1"/>
              <a:t>oboljenja</a:t>
            </a:r>
            <a:r>
              <a:rPr lang="en-US" sz="1900" dirty="0"/>
              <a:t> </a:t>
            </a:r>
            <a:r>
              <a:rPr lang="en-US" sz="1900" dirty="0" err="1"/>
              <a:t>domaćih</a:t>
            </a:r>
            <a:r>
              <a:rPr lang="en-US" sz="1900" dirty="0"/>
              <a:t> </a:t>
            </a:r>
            <a:r>
              <a:rPr lang="en-US" sz="1900" dirty="0" err="1"/>
              <a:t>životinja</a:t>
            </a:r>
            <a:r>
              <a:rPr lang="en-US" sz="1900" dirty="0"/>
              <a:t>, </a:t>
            </a:r>
            <a:r>
              <a:rPr lang="en-US" sz="1900" dirty="0" err="1"/>
              <a:t>ili</a:t>
            </a:r>
            <a:r>
              <a:rPr lang="en-US" sz="1900" dirty="0"/>
              <a:t> </a:t>
            </a:r>
            <a:r>
              <a:rPr lang="en-US" sz="1900" dirty="0" err="1"/>
              <a:t>njihovim</a:t>
            </a:r>
            <a:r>
              <a:rPr lang="en-US" sz="1900" dirty="0"/>
              <a:t> </a:t>
            </a:r>
            <a:r>
              <a:rPr lang="en-US" sz="1900" dirty="0" err="1"/>
              <a:t>jajima</a:t>
            </a:r>
            <a:r>
              <a:rPr lang="en-US" sz="1900" dirty="0"/>
              <a:t>, </a:t>
            </a:r>
            <a:r>
              <a:rPr lang="en-US" sz="1900" dirty="0" err="1"/>
              <a:t>larvenim</a:t>
            </a:r>
            <a:r>
              <a:rPr lang="en-US" sz="1900" dirty="0"/>
              <a:t> </a:t>
            </a:r>
            <a:r>
              <a:rPr lang="en-US" sz="1900" dirty="0" err="1"/>
              <a:t>oblicima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pojedinim</a:t>
            </a:r>
            <a:r>
              <a:rPr lang="en-US" sz="1900" dirty="0"/>
              <a:t> </a:t>
            </a:r>
            <a:r>
              <a:rPr lang="en-US" sz="1900" dirty="0" err="1"/>
              <a:t>prelaznim</a:t>
            </a:r>
            <a:r>
              <a:rPr lang="en-US" sz="1900" dirty="0"/>
              <a:t> </a:t>
            </a:r>
            <a:r>
              <a:rPr lang="en-US" sz="1900" dirty="0" err="1"/>
              <a:t>domaćinima</a:t>
            </a:r>
            <a:r>
              <a:rPr lang="en-US" sz="1900" dirty="0"/>
              <a:t>. U </a:t>
            </a:r>
            <a:r>
              <a:rPr lang="en-US" sz="1900" dirty="0" err="1"/>
              <a:t>senu</a:t>
            </a:r>
            <a:r>
              <a:rPr lang="en-US" sz="1900" dirty="0"/>
              <a:t> </a:t>
            </a:r>
            <a:r>
              <a:rPr lang="en-US" sz="1900" dirty="0" err="1"/>
              <a:t>mogu</a:t>
            </a:r>
            <a:r>
              <a:rPr lang="en-US" sz="1900" dirty="0"/>
              <a:t> da se </a:t>
            </a:r>
            <a:r>
              <a:rPr lang="en-US" sz="1900" dirty="0" err="1"/>
              <a:t>nađu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paraziti</a:t>
            </a:r>
            <a:r>
              <a:rPr lang="en-US" sz="1900" dirty="0"/>
              <a:t> </a:t>
            </a:r>
            <a:r>
              <a:rPr lang="en-US" sz="1900" dirty="0" err="1"/>
              <a:t>hrane</a:t>
            </a:r>
            <a:r>
              <a:rPr lang="en-US" sz="1900" dirty="0"/>
              <a:t> </a:t>
            </a:r>
            <a:r>
              <a:rPr lang="en-US" sz="1900" dirty="0" err="1"/>
              <a:t>koji</a:t>
            </a:r>
            <a:r>
              <a:rPr lang="en-US" sz="1900" dirty="0"/>
              <a:t> </a:t>
            </a:r>
            <a:r>
              <a:rPr lang="en-US" sz="1900" dirty="0" err="1"/>
              <a:t>parazitiraju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na</a:t>
            </a:r>
            <a:r>
              <a:rPr lang="en-US" sz="1900" dirty="0"/>
              <a:t> </a:t>
            </a:r>
            <a:r>
              <a:rPr lang="en-US" sz="1900" dirty="0" err="1"/>
              <a:t>senu</a:t>
            </a:r>
            <a:r>
              <a:rPr lang="en-US" sz="1900" dirty="0"/>
              <a:t>. </a:t>
            </a:r>
            <a:r>
              <a:rPr lang="en-US" sz="1900" dirty="0" err="1"/>
              <a:t>Najčešće</a:t>
            </a:r>
            <a:r>
              <a:rPr lang="en-US" sz="1900" dirty="0"/>
              <a:t> </a:t>
            </a:r>
            <a:r>
              <a:rPr lang="en-US" sz="1900" dirty="0" err="1"/>
              <a:t>prisutni</a:t>
            </a:r>
            <a:r>
              <a:rPr lang="en-US" sz="1900" dirty="0"/>
              <a:t> </a:t>
            </a:r>
            <a:r>
              <a:rPr lang="en-US" sz="1900" dirty="0" err="1"/>
              <a:t>paraziti</a:t>
            </a:r>
            <a:r>
              <a:rPr lang="en-US" sz="1900" dirty="0"/>
              <a:t> </a:t>
            </a:r>
            <a:r>
              <a:rPr lang="en-US" sz="1900" dirty="0" err="1"/>
              <a:t>životinjskog</a:t>
            </a:r>
            <a:r>
              <a:rPr lang="en-US" sz="1900" dirty="0"/>
              <a:t> </a:t>
            </a:r>
            <a:r>
              <a:rPr lang="en-US" sz="1900" dirty="0" err="1"/>
              <a:t>porekla</a:t>
            </a:r>
            <a:r>
              <a:rPr lang="en-US" sz="1900" dirty="0"/>
              <a:t> </a:t>
            </a:r>
            <a:r>
              <a:rPr lang="en-US" sz="1900" dirty="0" err="1"/>
              <a:t>su</a:t>
            </a:r>
            <a:r>
              <a:rPr lang="en-US" sz="1900" dirty="0"/>
              <a:t> </a:t>
            </a:r>
            <a:r>
              <a:rPr lang="en-US" sz="1900" dirty="0" err="1"/>
              <a:t>grinje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moljac</a:t>
            </a:r>
            <a:r>
              <a:rPr lang="en-US" sz="1900" dirty="0"/>
              <a:t> </a:t>
            </a:r>
            <a:r>
              <a:rPr lang="en-US" sz="1900" dirty="0" err="1"/>
              <a:t>sena</a:t>
            </a:r>
            <a:r>
              <a:rPr lang="en-US" sz="1900" dirty="0"/>
              <a:t>, a </a:t>
            </a:r>
            <a:r>
              <a:rPr lang="en-US" sz="1900" dirty="0" err="1"/>
              <a:t>biljnog</a:t>
            </a:r>
            <a:r>
              <a:rPr lang="en-US" sz="1900" dirty="0"/>
              <a:t> </a:t>
            </a:r>
            <a:r>
              <a:rPr lang="en-US" sz="1900" dirty="0" err="1"/>
              <a:t>porekla</a:t>
            </a:r>
            <a:r>
              <a:rPr lang="en-US" sz="1900" dirty="0"/>
              <a:t> </a:t>
            </a:r>
            <a:r>
              <a:rPr lang="en-US" sz="1900" dirty="0" err="1"/>
              <a:t>Claviceps</a:t>
            </a:r>
            <a:r>
              <a:rPr lang="en-US" sz="1900" dirty="0"/>
              <a:t>, </a:t>
            </a:r>
            <a:r>
              <a:rPr lang="en-US" sz="1900" dirty="0" err="1"/>
              <a:t>Ustilago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Puccinia.</a:t>
            </a:r>
            <a:endParaRPr lang="sr-Latn-RS" sz="1900" dirty="0"/>
          </a:p>
        </p:txBody>
      </p:sp>
    </p:spTree>
    <p:extLst>
      <p:ext uri="{BB962C8B-B14F-4D97-AF65-F5344CB8AC3E}">
        <p14:creationId xmlns:p14="http://schemas.microsoft.com/office/powerpoint/2010/main" val="2064377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41A264-292C-4145-BA25-D5B391D8601F}"/>
              </a:ext>
            </a:extLst>
          </p:cNvPr>
          <p:cNvSpPr/>
          <p:nvPr/>
        </p:nvSpPr>
        <p:spPr>
          <a:xfrm>
            <a:off x="9323476" y="155450"/>
            <a:ext cx="272222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/>
              <a:t>POENTIRANJE SENA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FFF0D8-E0BC-4ECC-81B6-9D8D1487D898}"/>
              </a:ext>
            </a:extLst>
          </p:cNvPr>
          <p:cNvSpPr/>
          <p:nvPr/>
        </p:nvSpPr>
        <p:spPr>
          <a:xfrm>
            <a:off x="9512278" y="931357"/>
            <a:ext cx="2344616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2400" dirty="0"/>
              <a:t>Tabela 8. </a:t>
            </a:r>
          </a:p>
          <a:p>
            <a:r>
              <a:rPr lang="en-US" sz="2400" dirty="0" err="1"/>
              <a:t>Poentiranje</a:t>
            </a:r>
            <a:r>
              <a:rPr lang="en-US" sz="2400" dirty="0"/>
              <a:t> </a:t>
            </a:r>
            <a:r>
              <a:rPr lang="en-US" sz="2400" dirty="0" err="1"/>
              <a:t>sena</a:t>
            </a:r>
            <a:r>
              <a:rPr lang="en-US" sz="2400" dirty="0"/>
              <a:t> </a:t>
            </a:r>
            <a:endParaRPr lang="sr-Latn-RS" sz="2400" dirty="0"/>
          </a:p>
          <a:p>
            <a:r>
              <a:rPr lang="en-US" sz="2400" dirty="0"/>
              <a:t>po </a:t>
            </a:r>
            <a:r>
              <a:rPr lang="en-US" sz="2400" dirty="0" err="1"/>
              <a:t>Lenkeit</a:t>
            </a:r>
            <a:r>
              <a:rPr lang="en-US" sz="2400" dirty="0"/>
              <a:t>-u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638532F-8210-4A93-93F5-C0FC6F7A4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072340"/>
              </p:ext>
            </p:extLst>
          </p:nvPr>
        </p:nvGraphicFramePr>
        <p:xfrm>
          <a:off x="146304" y="155450"/>
          <a:ext cx="9089137" cy="6547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9083">
                  <a:extLst>
                    <a:ext uri="{9D8B030D-6E8A-4147-A177-3AD203B41FA5}">
                      <a16:colId xmlns:a16="http://schemas.microsoft.com/office/drawing/2014/main" val="2360476879"/>
                    </a:ext>
                  </a:extLst>
                </a:gridCol>
                <a:gridCol w="3030027">
                  <a:extLst>
                    <a:ext uri="{9D8B030D-6E8A-4147-A177-3AD203B41FA5}">
                      <a16:colId xmlns:a16="http://schemas.microsoft.com/office/drawing/2014/main" val="2165985758"/>
                    </a:ext>
                  </a:extLst>
                </a:gridCol>
                <a:gridCol w="3030027">
                  <a:extLst>
                    <a:ext uri="{9D8B030D-6E8A-4147-A177-3AD203B41FA5}">
                      <a16:colId xmlns:a16="http://schemas.microsoft.com/office/drawing/2014/main" val="223094380"/>
                    </a:ext>
                  </a:extLst>
                </a:gridCol>
              </a:tblGrid>
              <a:tr h="1870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I Organoleptička ispitivanja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Broj poena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2476732983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Boja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zelena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20-25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38431947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sivo-zelena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15-19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001580503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siva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5-14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682234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žuta, sivo-mrka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1-4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833741175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Miris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aromatičan, prijatan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20-25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356069622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slabo aromatičan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15-19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80062054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zagušljiv, neprijatan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5-14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093274582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plesniv, memljiv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1-4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290621695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Stabljike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nije čvrsta i oštra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20-25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23390291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malo čvrsta i oštra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19-19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151397897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srednje čvrsta i oštra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5-14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51900352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jako čvrsta i oštra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1-4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2328182619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Prašina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nije prisutna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15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508279668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malo prisutna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10-14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667461280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srednje prisutna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3-9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24516690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mnogo prisutna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1-2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548655087"/>
                  </a:ext>
                </a:extLst>
              </a:tr>
              <a:tr h="187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II Hemijska ispitivanja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Broj poena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3048454502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Sirovi protein, 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10,0-15,0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25-30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3816225211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8,0-9,0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20-24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842829948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5,5-7,9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5-19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510322629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˂ 5,5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1-4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049643290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Sirova celuloza, %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19,0-24,0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25-30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2194304802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24,1-28,0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15-24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87772317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28,1-31,0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5-14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2775741700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˃ 31,0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205203233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Karotin, mg/kg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15,0-55,0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25-30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157202340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5,0-14,9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15-24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100459198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1,0-4,9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5-14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255701462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-1,0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3183361534"/>
                  </a:ext>
                </a:extLst>
              </a:tr>
              <a:tr h="187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 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Broj poena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421967086"/>
                  </a:ext>
                </a:extLst>
              </a:tr>
              <a:tr h="18706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Klasiranje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Klasa I      - vrlo dobro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171-200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661686016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Klasa II    - dobro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116-170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3266570952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Klasa III   - srednje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33-115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1675111884"/>
                  </a:ext>
                </a:extLst>
              </a:tr>
              <a:tr h="187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</a:rPr>
                        <a:t>Klasa IV   - zadovoljavajuće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</a:rPr>
                        <a:t>˂ 32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355" marR="43355" marT="0" marB="0"/>
                </a:tc>
                <a:extLst>
                  <a:ext uri="{0D108BD9-81ED-4DB2-BD59-A6C34878D82A}">
                    <a16:rowId xmlns:a16="http://schemas.microsoft.com/office/drawing/2014/main" val="2754207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390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ED4264D-3EDE-4492-91A7-84C804FB54AA}"/>
              </a:ext>
            </a:extLst>
          </p:cNvPr>
          <p:cNvSpPr/>
          <p:nvPr/>
        </p:nvSpPr>
        <p:spPr>
          <a:xfrm>
            <a:off x="8877183" y="1498886"/>
            <a:ext cx="2704330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sr-Latn-RS" sz="2800" dirty="0"/>
              <a:t>Tabela 9. </a:t>
            </a:r>
          </a:p>
          <a:p>
            <a:r>
              <a:rPr lang="it-IT" sz="2800" dirty="0"/>
              <a:t>Poentiranje sena </a:t>
            </a:r>
            <a:endParaRPr lang="sr-Latn-RS" sz="2800" dirty="0"/>
          </a:p>
          <a:p>
            <a:r>
              <a:rPr lang="it-IT" sz="2800" dirty="0"/>
              <a:t>po Larin-u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363F5A-E41E-4788-9E75-CBA8AB1D2427}"/>
              </a:ext>
            </a:extLst>
          </p:cNvPr>
          <p:cNvSpPr/>
          <p:nvPr/>
        </p:nvSpPr>
        <p:spPr>
          <a:xfrm>
            <a:off x="8302309" y="638294"/>
            <a:ext cx="357181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/>
              <a:t>POENTIRANJE SENA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EEED882-A6D3-41D1-9588-648AFCC49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832948"/>
              </p:ext>
            </p:extLst>
          </p:nvPr>
        </p:nvGraphicFramePr>
        <p:xfrm>
          <a:off x="131910" y="109728"/>
          <a:ext cx="8024537" cy="662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63084">
                  <a:extLst>
                    <a:ext uri="{9D8B030D-6E8A-4147-A177-3AD203B41FA5}">
                      <a16:colId xmlns:a16="http://schemas.microsoft.com/office/drawing/2014/main" val="1802148139"/>
                    </a:ext>
                  </a:extLst>
                </a:gridCol>
                <a:gridCol w="2355538">
                  <a:extLst>
                    <a:ext uri="{9D8B030D-6E8A-4147-A177-3AD203B41FA5}">
                      <a16:colId xmlns:a16="http://schemas.microsoft.com/office/drawing/2014/main" val="1069280415"/>
                    </a:ext>
                  </a:extLst>
                </a:gridCol>
                <a:gridCol w="1805915">
                  <a:extLst>
                    <a:ext uri="{9D8B030D-6E8A-4147-A177-3AD203B41FA5}">
                      <a16:colId xmlns:a16="http://schemas.microsoft.com/office/drawing/2014/main" val="356052891"/>
                    </a:ext>
                  </a:extLst>
                </a:gridCol>
              </a:tblGrid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Odnos slatkih i kiselih trava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Broj poena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66823855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skoro samo kisele trave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40141130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srednja količina kiselih trava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2-5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52221183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skoro samo slatke trave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6-10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62787075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Kvalitet slatkih trava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285094959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skoro samo slatke trave III klase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1-5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49344917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skoro samo slatke trave II klase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6-10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13551536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skoro samo slatke trave I klase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10-20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33925331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Količine leptirnjača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83078387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mnogo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5-8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62887675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srednja količina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2-4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311202562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malo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278961085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Količina grubih i korovskih biljaka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080280335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mnogo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258532580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srednja količina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2-4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4107105857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malo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5-8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812712063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Vreme košenja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12563208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kasno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4244346771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     sa malim zakašnjenjem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2-4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59477865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     na vreme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5-8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501311736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Način ubiranja i čuvanja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2638661631"/>
                  </a:ext>
                </a:extLst>
              </a:tr>
              <a:tr h="1500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loše ubrano, nepravilno čuvano, mnogo prašine, neprijatan miris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426596487"/>
                  </a:ext>
                </a:extLst>
              </a:tr>
              <a:tr h="1500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malo pokislo, malo prašine, malo neprijatan miris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2-5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015534053"/>
                  </a:ext>
                </a:extLst>
              </a:tr>
              <a:tr h="1500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dobro ubrano, pravilno čuvano, bez prašine, prijatan miris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6-10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376018645"/>
                  </a:ext>
                </a:extLst>
              </a:tr>
              <a:tr h="1500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pravilno ubrano, sušeno i čuvano, aromatičan miris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11-20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82483444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Klasiranje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Broj poena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291690800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Klasa I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preko 50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719408299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Klasa II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   31-50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3709507384"/>
                  </a:ext>
                </a:extLst>
              </a:tr>
              <a:tr h="15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>
                          <a:effectLst/>
                        </a:rPr>
                        <a:t>Klasa III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>
                          <a:effectLst/>
                        </a:rPr>
                        <a:t>        1-30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267" marR="56267" marT="0" marB="0"/>
                </a:tc>
                <a:extLst>
                  <a:ext uri="{0D108BD9-81ED-4DB2-BD59-A6C34878D82A}">
                    <a16:rowId xmlns:a16="http://schemas.microsoft.com/office/drawing/2014/main" val="1211251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688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4431</Words>
  <Application>Microsoft Office PowerPoint</Application>
  <PresentationFormat>Widescreen</PresentationFormat>
  <Paragraphs>607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17</cp:revision>
  <dcterms:created xsi:type="dcterms:W3CDTF">2024-10-23T09:06:41Z</dcterms:created>
  <dcterms:modified xsi:type="dcterms:W3CDTF">2024-11-04T07:00:28Z</dcterms:modified>
</cp:coreProperties>
</file>